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6"/>
  </p:notesMasterIdLst>
  <p:sldIdLst>
    <p:sldId id="411" r:id="rId2"/>
    <p:sldId id="424" r:id="rId3"/>
    <p:sldId id="42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454" r:id="rId18"/>
    <p:sldId id="444" r:id="rId19"/>
    <p:sldId id="455" r:id="rId20"/>
    <p:sldId id="457" r:id="rId21"/>
    <p:sldId id="459" r:id="rId22"/>
    <p:sldId id="460" r:id="rId23"/>
    <p:sldId id="461" r:id="rId24"/>
    <p:sldId id="445" r:id="rId25"/>
    <p:sldId id="462" r:id="rId26"/>
    <p:sldId id="458" r:id="rId27"/>
    <p:sldId id="464" r:id="rId28"/>
    <p:sldId id="465" r:id="rId29"/>
    <p:sldId id="463" r:id="rId30"/>
    <p:sldId id="466" r:id="rId31"/>
    <p:sldId id="448" r:id="rId32"/>
    <p:sldId id="449" r:id="rId33"/>
    <p:sldId id="451" r:id="rId34"/>
    <p:sldId id="450" r:id="rId35"/>
    <p:sldId id="300" r:id="rId36"/>
    <p:sldId id="301" r:id="rId37"/>
    <p:sldId id="302" r:id="rId38"/>
    <p:sldId id="303" r:id="rId39"/>
    <p:sldId id="304" r:id="rId40"/>
    <p:sldId id="305" r:id="rId41"/>
    <p:sldId id="306" r:id="rId42"/>
    <p:sldId id="468" r:id="rId43"/>
    <p:sldId id="469" r:id="rId44"/>
    <p:sldId id="470" r:id="rId45"/>
    <p:sldId id="471" r:id="rId46"/>
    <p:sldId id="467" r:id="rId47"/>
    <p:sldId id="472" r:id="rId48"/>
    <p:sldId id="473" r:id="rId49"/>
    <p:sldId id="474" r:id="rId50"/>
    <p:sldId id="475" r:id="rId51"/>
    <p:sldId id="476" r:id="rId52"/>
    <p:sldId id="477" r:id="rId53"/>
    <p:sldId id="478" r:id="rId54"/>
    <p:sldId id="47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1"/>
    <p:restoredTop sz="86351"/>
  </p:normalViewPr>
  <p:slideViewPr>
    <p:cSldViewPr snapToGrid="0" snapToObjects="1">
      <p:cViewPr varScale="1">
        <p:scale>
          <a:sx n="84" d="100"/>
          <a:sy n="84" d="100"/>
        </p:scale>
        <p:origin x="184" y="712"/>
      </p:cViewPr>
      <p:guideLst/>
    </p:cSldViewPr>
  </p:slideViewPr>
  <p:outlineViewPr>
    <p:cViewPr>
      <p:scale>
        <a:sx n="33" d="100"/>
        <a:sy n="33" d="100"/>
      </p:scale>
      <p:origin x="0" y="-1280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9AF75-86A4-2341-B5EF-B46F7B527AC2}" type="datetimeFigureOut">
              <a:rPr lang="en-US" smtClean="0"/>
              <a:t>10/1/18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9DFB6-4D04-C242-AF7D-BB85F2CEFD7E}" type="slidenum">
              <a:rPr lang="en-US" smtClean="0"/>
              <a:t>‹#›</a:t>
            </a:fld>
            <a:endParaRPr lang="en-US" dirty="0"/>
          </a:p>
        </p:txBody>
      </p:sp>
    </p:spTree>
    <p:extLst>
      <p:ext uri="{BB962C8B-B14F-4D97-AF65-F5344CB8AC3E}">
        <p14:creationId xmlns:p14="http://schemas.microsoft.com/office/powerpoint/2010/main" val="62259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9DFB6-4D04-C242-AF7D-BB85F2CEFD7E}" type="slidenum">
              <a:rPr lang="en-US" smtClean="0"/>
              <a:t>49</a:t>
            </a:fld>
            <a:endParaRPr lang="en-US" dirty="0"/>
          </a:p>
        </p:txBody>
      </p:sp>
    </p:spTree>
    <p:extLst>
      <p:ext uri="{BB962C8B-B14F-4D97-AF65-F5344CB8AC3E}">
        <p14:creationId xmlns:p14="http://schemas.microsoft.com/office/powerpoint/2010/main" val="413005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9DFB6-4D04-C242-AF7D-BB85F2CEFD7E}" type="slidenum">
              <a:rPr lang="en-US" smtClean="0"/>
              <a:t>50</a:t>
            </a:fld>
            <a:endParaRPr lang="en-US" dirty="0"/>
          </a:p>
        </p:txBody>
      </p:sp>
    </p:spTree>
    <p:extLst>
      <p:ext uri="{BB962C8B-B14F-4D97-AF65-F5344CB8AC3E}">
        <p14:creationId xmlns:p14="http://schemas.microsoft.com/office/powerpoint/2010/main" val="111581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9DFB6-4D04-C242-AF7D-BB85F2CEFD7E}" type="slidenum">
              <a:rPr lang="en-US" smtClean="0"/>
              <a:t>51</a:t>
            </a:fld>
            <a:endParaRPr lang="en-US" dirty="0"/>
          </a:p>
        </p:txBody>
      </p:sp>
    </p:spTree>
    <p:extLst>
      <p:ext uri="{BB962C8B-B14F-4D97-AF65-F5344CB8AC3E}">
        <p14:creationId xmlns:p14="http://schemas.microsoft.com/office/powerpoint/2010/main" val="296672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9DFB6-4D04-C242-AF7D-BB85F2CEFD7E}" type="slidenum">
              <a:rPr lang="en-US" smtClean="0"/>
              <a:t>52</a:t>
            </a:fld>
            <a:endParaRPr lang="en-US" dirty="0"/>
          </a:p>
        </p:txBody>
      </p:sp>
    </p:spTree>
    <p:extLst>
      <p:ext uri="{BB962C8B-B14F-4D97-AF65-F5344CB8AC3E}">
        <p14:creationId xmlns:p14="http://schemas.microsoft.com/office/powerpoint/2010/main" val="16487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9DFB6-4D04-C242-AF7D-BB85F2CEFD7E}" type="slidenum">
              <a:rPr lang="en-US" smtClean="0"/>
              <a:t>53</a:t>
            </a:fld>
            <a:endParaRPr lang="en-US" dirty="0"/>
          </a:p>
        </p:txBody>
      </p:sp>
    </p:spTree>
    <p:extLst>
      <p:ext uri="{BB962C8B-B14F-4D97-AF65-F5344CB8AC3E}">
        <p14:creationId xmlns:p14="http://schemas.microsoft.com/office/powerpoint/2010/main" val="404079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baseline="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32AD966-2C6D-A24C-8401-CF15B5C4955F}" type="datetimeFigureOut">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158610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AD966-2C6D-A24C-8401-CF15B5C4955F}" type="datetimeFigureOut">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80483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AD966-2C6D-A24C-8401-CF15B5C4955F}" type="datetimeFigureOut">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2041164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80565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AD966-2C6D-A24C-8401-CF15B5C4955F}" type="datetimeFigureOut">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92462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A32AD966-2C6D-A24C-8401-CF15B5C4955F}" type="datetimeFigureOut">
              <a:rPr lang="en-US" smtClean="0"/>
              <a:t>10/1/18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62668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AD966-2C6D-A24C-8401-CF15B5C4955F}" type="datetimeFigureOut">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102600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2AD966-2C6D-A24C-8401-CF15B5C4955F}" type="datetimeFigureOut">
              <a:rPr lang="en-US" smtClean="0"/>
              <a:t>10/1/18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183870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2AD966-2C6D-A24C-8401-CF15B5C4955F}" type="datetimeFigureOut">
              <a:rPr lang="en-US" smtClean="0"/>
              <a:t>10/1/18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83950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AD966-2C6D-A24C-8401-CF15B5C4955F}" type="datetimeFigureOut">
              <a:rPr lang="en-US" smtClean="0"/>
              <a:t>10/1/18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150309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AD966-2C6D-A24C-8401-CF15B5C4955F}" type="datetimeFigureOut">
              <a:rPr lang="en-US" smtClean="0"/>
              <a:t>10/1/18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161838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AD966-2C6D-A24C-8401-CF15B5C4955F}" type="datetimeFigureOut">
              <a:rPr lang="en-US" smtClean="0"/>
              <a:t>10/1/18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11287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8418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36192"/>
            <a:ext cx="7886700" cy="4640771"/>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AD966-2C6D-A24C-8401-CF15B5C4955F}" type="datetimeFigureOut">
              <a:rPr lang="en-US" smtClean="0"/>
              <a:t>10/1/18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4CF2B-FE66-094C-BE46-BD9ECF03E27A}" type="slidenum">
              <a:rPr lang="en-US" smtClean="0"/>
              <a:t>‹#›</a:t>
            </a:fld>
            <a:endParaRPr lang="en-US" dirty="0"/>
          </a:p>
        </p:txBody>
      </p:sp>
    </p:spTree>
    <p:extLst>
      <p:ext uri="{BB962C8B-B14F-4D97-AF65-F5344CB8AC3E}">
        <p14:creationId xmlns:p14="http://schemas.microsoft.com/office/powerpoint/2010/main" val="949960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17.gi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17.gif"/><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3.jpe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8F0314-4B41-4441-92C1-124D8FF66DE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90765" y="3185409"/>
            <a:ext cx="2159827" cy="2159827"/>
          </a:xfrm>
          <a:prstGeom prst="rect">
            <a:avLst/>
          </a:prstGeom>
        </p:spPr>
      </p:pic>
      <p:sp>
        <p:nvSpPr>
          <p:cNvPr id="2" name="TextBox 1"/>
          <p:cNvSpPr txBox="1"/>
          <p:nvPr/>
        </p:nvSpPr>
        <p:spPr>
          <a:xfrm>
            <a:off x="4473331" y="3665157"/>
            <a:ext cx="3207545" cy="1200329"/>
          </a:xfrm>
          <a:prstGeom prst="rect">
            <a:avLst/>
          </a:prstGeom>
          <a:noFill/>
        </p:spPr>
        <p:txBody>
          <a:bodyPr wrap="none" rtlCol="0">
            <a:spAutoFit/>
          </a:bodyPr>
          <a:lstStyle/>
          <a:p>
            <a:r>
              <a:rPr lang="en-US" sz="2400" dirty="0"/>
              <a:t>A/Prof Danielle Navarro</a:t>
            </a:r>
          </a:p>
          <a:p>
            <a:r>
              <a:rPr lang="en-US" sz="2400" dirty="0"/>
              <a:t>d.navarro@unsw.edu.au</a:t>
            </a:r>
          </a:p>
          <a:p>
            <a:r>
              <a:rPr lang="en-US" sz="2400" dirty="0"/>
              <a:t>compcogscisydney.org</a:t>
            </a:r>
          </a:p>
        </p:txBody>
      </p:sp>
      <p:sp>
        <p:nvSpPr>
          <p:cNvPr id="3" name="Rectangle 2">
            <a:extLst>
              <a:ext uri="{FF2B5EF4-FFF2-40B4-BE49-F238E27FC236}">
                <a16:creationId xmlns:a16="http://schemas.microsoft.com/office/drawing/2014/main" id="{D4838E2A-9C95-384D-B561-E138176B2129}"/>
              </a:ext>
            </a:extLst>
          </p:cNvPr>
          <p:cNvSpPr/>
          <p:nvPr/>
        </p:nvSpPr>
        <p:spPr>
          <a:xfrm>
            <a:off x="1554359" y="2167887"/>
            <a:ext cx="5837945" cy="523220"/>
          </a:xfrm>
          <a:prstGeom prst="rect">
            <a:avLst/>
          </a:prstGeom>
        </p:spPr>
        <p:txBody>
          <a:bodyPr wrap="none">
            <a:spAutoFit/>
          </a:bodyPr>
          <a:lstStyle/>
          <a:p>
            <a:r>
              <a:rPr lang="en-US" sz="2800" dirty="0"/>
              <a:t>http://compcogscisydney.org/psyc3211/</a:t>
            </a:r>
          </a:p>
        </p:txBody>
      </p:sp>
      <p:sp>
        <p:nvSpPr>
          <p:cNvPr id="5" name="Title 1"/>
          <p:cNvSpPr txBox="1">
            <a:spLocks/>
          </p:cNvSpPr>
          <p:nvPr/>
        </p:nvSpPr>
        <p:spPr>
          <a:xfrm>
            <a:off x="587132" y="1411975"/>
            <a:ext cx="7772400" cy="1017522"/>
          </a:xfrm>
          <a:prstGeom prst="rect">
            <a:avLst/>
          </a:prstGeom>
        </p:spPr>
        <p:txBody>
          <a:bodyPr>
            <a:normAutofit/>
          </a:bodyPr>
          <a:lstStyle>
            <a:lvl1pPr algn="l"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pPr algn="ctr"/>
            <a:r>
              <a:rPr lang="en-US" sz="4400" dirty="0"/>
              <a:t>Cultural transmission</a:t>
            </a:r>
          </a:p>
        </p:txBody>
      </p:sp>
    </p:spTree>
    <p:extLst>
      <p:ext uri="{BB962C8B-B14F-4D97-AF65-F5344CB8AC3E}">
        <p14:creationId xmlns:p14="http://schemas.microsoft.com/office/powerpoint/2010/main" val="88625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Screen Shot 2016-05-26 at 2.05.50 PM.png" descr="Screen Shot 2016-05-26 at 2.05.50 PM.png"/>
          <p:cNvPicPr>
            <a:picLocks noChangeAspect="1"/>
          </p:cNvPicPr>
          <p:nvPr/>
        </p:nvPicPr>
        <p:blipFill>
          <a:blip r:embed="rId2">
            <a:extLst/>
          </a:blip>
          <a:stretch>
            <a:fillRect/>
          </a:stretch>
        </p:blipFill>
        <p:spPr>
          <a:xfrm>
            <a:off x="930225" y="365714"/>
            <a:ext cx="6340946" cy="6126573"/>
          </a:xfrm>
          <a:prstGeom prst="rect">
            <a:avLst/>
          </a:prstGeom>
          <a:ln w="12700">
            <a:miter lim="400000"/>
          </a:ln>
        </p:spPr>
      </p:pic>
      <p:sp>
        <p:nvSpPr>
          <p:cNvPr id="128" name="Rectangle"/>
          <p:cNvSpPr/>
          <p:nvPr/>
        </p:nvSpPr>
        <p:spPr>
          <a:xfrm>
            <a:off x="7406148" y="2680211"/>
            <a:ext cx="1496693" cy="425349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29" name="Rectangle"/>
          <p:cNvSpPr/>
          <p:nvPr/>
        </p:nvSpPr>
        <p:spPr>
          <a:xfrm>
            <a:off x="527600" y="-642285"/>
            <a:ext cx="8748906" cy="3310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30" name="Rectangle"/>
          <p:cNvSpPr/>
          <p:nvPr/>
        </p:nvSpPr>
        <p:spPr>
          <a:xfrm>
            <a:off x="626730" y="4519881"/>
            <a:ext cx="7309747" cy="3025725"/>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31" name="Rectangle"/>
          <p:cNvSpPr/>
          <p:nvPr/>
        </p:nvSpPr>
        <p:spPr>
          <a:xfrm>
            <a:off x="666058" y="1773858"/>
            <a:ext cx="3739946" cy="3310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32" name="Line"/>
          <p:cNvSpPr/>
          <p:nvPr/>
        </p:nvSpPr>
        <p:spPr>
          <a:xfrm>
            <a:off x="5521696" y="3670773"/>
            <a:ext cx="507525"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8" name="TextBox 7">
            <a:extLst>
              <a:ext uri="{FF2B5EF4-FFF2-40B4-BE49-F238E27FC236}">
                <a16:creationId xmlns:a16="http://schemas.microsoft.com/office/drawing/2014/main" id="{188D5AE4-DDD0-FF4E-9687-99DDC45EDA23}"/>
              </a:ext>
            </a:extLst>
          </p:cNvPr>
          <p:cNvSpPr txBox="1"/>
          <p:nvPr/>
        </p:nvSpPr>
        <p:spPr>
          <a:xfrm>
            <a:off x="5297484" y="4899476"/>
            <a:ext cx="1142300" cy="369332"/>
          </a:xfrm>
          <a:prstGeom prst="rect">
            <a:avLst/>
          </a:prstGeom>
          <a:noFill/>
        </p:spPr>
        <p:txBody>
          <a:bodyPr wrap="none" rtlCol="0">
            <a:spAutoFit/>
          </a:bodyPr>
          <a:lstStyle/>
          <a:p>
            <a:r>
              <a:rPr lang="en-US" dirty="0"/>
              <a:t>Person #7</a:t>
            </a:r>
          </a:p>
        </p:txBody>
      </p:sp>
    </p:spTree>
    <p:extLst>
      <p:ext uri="{BB962C8B-B14F-4D97-AF65-F5344CB8AC3E}">
        <p14:creationId xmlns:p14="http://schemas.microsoft.com/office/powerpoint/2010/main" val="88133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Screen Shot 2016-05-26 at 2.05.50 PM.png" descr="Screen Shot 2016-05-26 at 2.05.50 PM.png"/>
          <p:cNvPicPr>
            <a:picLocks noChangeAspect="1"/>
          </p:cNvPicPr>
          <p:nvPr/>
        </p:nvPicPr>
        <p:blipFill>
          <a:blip r:embed="rId2">
            <a:extLst/>
          </a:blip>
          <a:stretch>
            <a:fillRect/>
          </a:stretch>
        </p:blipFill>
        <p:spPr>
          <a:xfrm>
            <a:off x="930225" y="365714"/>
            <a:ext cx="6340946" cy="6126573"/>
          </a:xfrm>
          <a:prstGeom prst="rect">
            <a:avLst/>
          </a:prstGeom>
          <a:ln w="12700">
            <a:miter lim="400000"/>
          </a:ln>
        </p:spPr>
      </p:pic>
      <p:sp>
        <p:nvSpPr>
          <p:cNvPr id="135" name="Rectangle"/>
          <p:cNvSpPr/>
          <p:nvPr/>
        </p:nvSpPr>
        <p:spPr>
          <a:xfrm>
            <a:off x="7140677" y="2572057"/>
            <a:ext cx="1496694" cy="425349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36" name="Rectangle"/>
          <p:cNvSpPr/>
          <p:nvPr/>
        </p:nvSpPr>
        <p:spPr>
          <a:xfrm>
            <a:off x="527600" y="-642285"/>
            <a:ext cx="8748906" cy="3310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37" name="Rectangle"/>
          <p:cNvSpPr/>
          <p:nvPr/>
        </p:nvSpPr>
        <p:spPr>
          <a:xfrm>
            <a:off x="2443278" y="4519881"/>
            <a:ext cx="5493198" cy="3025725"/>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38" name="Rectangle"/>
          <p:cNvSpPr/>
          <p:nvPr/>
        </p:nvSpPr>
        <p:spPr>
          <a:xfrm>
            <a:off x="666058" y="1773858"/>
            <a:ext cx="5100715" cy="3310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39" name="Line"/>
          <p:cNvSpPr/>
          <p:nvPr/>
        </p:nvSpPr>
        <p:spPr>
          <a:xfrm flipH="1">
            <a:off x="2447684" y="3936244"/>
            <a:ext cx="3300155" cy="1535870"/>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8" name="TextBox 7">
            <a:extLst>
              <a:ext uri="{FF2B5EF4-FFF2-40B4-BE49-F238E27FC236}">
                <a16:creationId xmlns:a16="http://schemas.microsoft.com/office/drawing/2014/main" id="{EFBF639D-4C49-C342-A5BD-8ED7FAC7FBF4}"/>
              </a:ext>
            </a:extLst>
          </p:cNvPr>
          <p:cNvSpPr txBox="1"/>
          <p:nvPr/>
        </p:nvSpPr>
        <p:spPr>
          <a:xfrm>
            <a:off x="3993042" y="4908796"/>
            <a:ext cx="1142300" cy="369332"/>
          </a:xfrm>
          <a:prstGeom prst="rect">
            <a:avLst/>
          </a:prstGeom>
          <a:noFill/>
        </p:spPr>
        <p:txBody>
          <a:bodyPr wrap="none" rtlCol="0">
            <a:spAutoFit/>
          </a:bodyPr>
          <a:lstStyle/>
          <a:p>
            <a:r>
              <a:rPr lang="en-US" dirty="0"/>
              <a:t>Person #8</a:t>
            </a:r>
          </a:p>
        </p:txBody>
      </p:sp>
    </p:spTree>
    <p:extLst>
      <p:ext uri="{BB962C8B-B14F-4D97-AF65-F5344CB8AC3E}">
        <p14:creationId xmlns:p14="http://schemas.microsoft.com/office/powerpoint/2010/main" val="3221367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Screen Shot 2016-05-26 at 2.05.50 PM.png" descr="Screen Shot 2016-05-26 at 2.05.50 PM.png"/>
          <p:cNvPicPr>
            <a:picLocks noChangeAspect="1"/>
          </p:cNvPicPr>
          <p:nvPr/>
        </p:nvPicPr>
        <p:blipFill>
          <a:blip r:embed="rId2">
            <a:extLst/>
          </a:blip>
          <a:stretch>
            <a:fillRect/>
          </a:stretch>
        </p:blipFill>
        <p:spPr>
          <a:xfrm>
            <a:off x="930225" y="365714"/>
            <a:ext cx="6340946" cy="6126573"/>
          </a:xfrm>
          <a:prstGeom prst="rect">
            <a:avLst/>
          </a:prstGeom>
          <a:ln w="12700">
            <a:miter lim="400000"/>
          </a:ln>
        </p:spPr>
      </p:pic>
      <p:sp>
        <p:nvSpPr>
          <p:cNvPr id="142" name="Rectangle"/>
          <p:cNvSpPr/>
          <p:nvPr/>
        </p:nvSpPr>
        <p:spPr>
          <a:xfrm>
            <a:off x="7140677" y="2572057"/>
            <a:ext cx="1496694" cy="425349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43" name="Rectangle"/>
          <p:cNvSpPr/>
          <p:nvPr/>
        </p:nvSpPr>
        <p:spPr>
          <a:xfrm>
            <a:off x="527600" y="-642285"/>
            <a:ext cx="8748906" cy="3310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44" name="Rectangle"/>
          <p:cNvSpPr/>
          <p:nvPr/>
        </p:nvSpPr>
        <p:spPr>
          <a:xfrm>
            <a:off x="3715941" y="4519881"/>
            <a:ext cx="4220535" cy="3025725"/>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45" name="Rectangle"/>
          <p:cNvSpPr/>
          <p:nvPr/>
        </p:nvSpPr>
        <p:spPr>
          <a:xfrm>
            <a:off x="666058" y="1773858"/>
            <a:ext cx="7650304" cy="3310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46" name="Line"/>
          <p:cNvSpPr/>
          <p:nvPr/>
        </p:nvSpPr>
        <p:spPr>
          <a:xfrm>
            <a:off x="2178728" y="5843702"/>
            <a:ext cx="507524"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8" name="TextBox 7">
            <a:extLst>
              <a:ext uri="{FF2B5EF4-FFF2-40B4-BE49-F238E27FC236}">
                <a16:creationId xmlns:a16="http://schemas.microsoft.com/office/drawing/2014/main" id="{A6C6CE3A-62A4-0E40-BC3C-22DEC2EDECCC}"/>
              </a:ext>
            </a:extLst>
          </p:cNvPr>
          <p:cNvSpPr txBox="1"/>
          <p:nvPr/>
        </p:nvSpPr>
        <p:spPr>
          <a:xfrm>
            <a:off x="1801179" y="4696774"/>
            <a:ext cx="1142300" cy="369332"/>
          </a:xfrm>
          <a:prstGeom prst="rect">
            <a:avLst/>
          </a:prstGeom>
          <a:noFill/>
        </p:spPr>
        <p:txBody>
          <a:bodyPr wrap="none" rtlCol="0">
            <a:spAutoFit/>
          </a:bodyPr>
          <a:lstStyle/>
          <a:p>
            <a:r>
              <a:rPr lang="en-US" dirty="0"/>
              <a:t>Person #9</a:t>
            </a:r>
          </a:p>
        </p:txBody>
      </p:sp>
    </p:spTree>
    <p:extLst>
      <p:ext uri="{BB962C8B-B14F-4D97-AF65-F5344CB8AC3E}">
        <p14:creationId xmlns:p14="http://schemas.microsoft.com/office/powerpoint/2010/main" val="296523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Screen Shot 2016-05-26 at 2.05.50 PM.png" descr="Screen Shot 2016-05-26 at 2.05.50 PM.png"/>
          <p:cNvPicPr>
            <a:picLocks noChangeAspect="1"/>
          </p:cNvPicPr>
          <p:nvPr/>
        </p:nvPicPr>
        <p:blipFill>
          <a:blip r:embed="rId2">
            <a:extLst/>
          </a:blip>
          <a:stretch>
            <a:fillRect/>
          </a:stretch>
        </p:blipFill>
        <p:spPr>
          <a:xfrm>
            <a:off x="930225" y="365714"/>
            <a:ext cx="6340946" cy="6126573"/>
          </a:xfrm>
          <a:prstGeom prst="rect">
            <a:avLst/>
          </a:prstGeom>
          <a:ln w="12700">
            <a:miter lim="400000"/>
          </a:ln>
        </p:spPr>
      </p:pic>
      <p:sp>
        <p:nvSpPr>
          <p:cNvPr id="149" name="Rectangle"/>
          <p:cNvSpPr/>
          <p:nvPr/>
        </p:nvSpPr>
        <p:spPr>
          <a:xfrm>
            <a:off x="7140677" y="2572057"/>
            <a:ext cx="1496694" cy="425349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50" name="Rectangle"/>
          <p:cNvSpPr/>
          <p:nvPr/>
        </p:nvSpPr>
        <p:spPr>
          <a:xfrm>
            <a:off x="527600" y="-642285"/>
            <a:ext cx="8748906" cy="3310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51" name="Rectangle"/>
          <p:cNvSpPr/>
          <p:nvPr/>
        </p:nvSpPr>
        <p:spPr>
          <a:xfrm>
            <a:off x="5640375" y="4519881"/>
            <a:ext cx="2296101" cy="3025725"/>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52" name="Rectangle"/>
          <p:cNvSpPr/>
          <p:nvPr/>
        </p:nvSpPr>
        <p:spPr>
          <a:xfrm>
            <a:off x="666058" y="1773858"/>
            <a:ext cx="7650304" cy="3025725"/>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53" name="Rectangle"/>
          <p:cNvSpPr/>
          <p:nvPr/>
        </p:nvSpPr>
        <p:spPr>
          <a:xfrm>
            <a:off x="-484316" y="3891193"/>
            <a:ext cx="3031332" cy="3310285"/>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54" name="Line"/>
          <p:cNvSpPr/>
          <p:nvPr/>
        </p:nvSpPr>
        <p:spPr>
          <a:xfrm>
            <a:off x="3663399" y="5725716"/>
            <a:ext cx="507524"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9" name="TextBox 8">
            <a:extLst>
              <a:ext uri="{FF2B5EF4-FFF2-40B4-BE49-F238E27FC236}">
                <a16:creationId xmlns:a16="http://schemas.microsoft.com/office/drawing/2014/main" id="{3D45A90D-6264-584A-8597-F18CF4C30601}"/>
              </a:ext>
            </a:extLst>
          </p:cNvPr>
          <p:cNvSpPr txBox="1"/>
          <p:nvPr/>
        </p:nvSpPr>
        <p:spPr>
          <a:xfrm>
            <a:off x="3452884" y="4261017"/>
            <a:ext cx="1257717" cy="369332"/>
          </a:xfrm>
          <a:prstGeom prst="rect">
            <a:avLst/>
          </a:prstGeom>
          <a:noFill/>
        </p:spPr>
        <p:txBody>
          <a:bodyPr wrap="none" rtlCol="0">
            <a:spAutoFit/>
          </a:bodyPr>
          <a:lstStyle/>
          <a:p>
            <a:r>
              <a:rPr lang="en-US" dirty="0"/>
              <a:t>Person #10</a:t>
            </a:r>
          </a:p>
        </p:txBody>
      </p:sp>
    </p:spTree>
    <p:extLst>
      <p:ext uri="{BB962C8B-B14F-4D97-AF65-F5344CB8AC3E}">
        <p14:creationId xmlns:p14="http://schemas.microsoft.com/office/powerpoint/2010/main" val="3924445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Screen Shot 2016-05-26 at 2.05.50 PM.png" descr="Screen Shot 2016-05-26 at 2.05.50 PM.png"/>
          <p:cNvPicPr>
            <a:picLocks noChangeAspect="1"/>
          </p:cNvPicPr>
          <p:nvPr/>
        </p:nvPicPr>
        <p:blipFill>
          <a:blip r:embed="rId2">
            <a:extLst/>
          </a:blip>
          <a:stretch>
            <a:fillRect/>
          </a:stretch>
        </p:blipFill>
        <p:spPr>
          <a:xfrm>
            <a:off x="930225" y="365714"/>
            <a:ext cx="6340946" cy="6126573"/>
          </a:xfrm>
          <a:prstGeom prst="rect">
            <a:avLst/>
          </a:prstGeom>
          <a:ln w="12700">
            <a:miter lim="400000"/>
          </a:ln>
        </p:spPr>
      </p:pic>
      <p:sp>
        <p:nvSpPr>
          <p:cNvPr id="157" name="Rectangle"/>
          <p:cNvSpPr/>
          <p:nvPr/>
        </p:nvSpPr>
        <p:spPr>
          <a:xfrm>
            <a:off x="7140677" y="2572057"/>
            <a:ext cx="1496694" cy="425349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58" name="Rectangle"/>
          <p:cNvSpPr/>
          <p:nvPr/>
        </p:nvSpPr>
        <p:spPr>
          <a:xfrm>
            <a:off x="527600" y="-642285"/>
            <a:ext cx="8748906" cy="3310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59" name="Rectangle"/>
          <p:cNvSpPr/>
          <p:nvPr/>
        </p:nvSpPr>
        <p:spPr>
          <a:xfrm>
            <a:off x="7370852" y="4519881"/>
            <a:ext cx="565624" cy="3025725"/>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60" name="Rectangle"/>
          <p:cNvSpPr/>
          <p:nvPr/>
        </p:nvSpPr>
        <p:spPr>
          <a:xfrm>
            <a:off x="666058" y="1773858"/>
            <a:ext cx="7650304" cy="2718928"/>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61" name="Rectangle"/>
          <p:cNvSpPr/>
          <p:nvPr/>
        </p:nvSpPr>
        <p:spPr>
          <a:xfrm>
            <a:off x="-484316" y="3891193"/>
            <a:ext cx="4396864" cy="3310285"/>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62" name="Line"/>
          <p:cNvSpPr/>
          <p:nvPr/>
        </p:nvSpPr>
        <p:spPr>
          <a:xfrm>
            <a:off x="5387938" y="5470076"/>
            <a:ext cx="507525"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9" name="TextBox 8">
            <a:extLst>
              <a:ext uri="{FF2B5EF4-FFF2-40B4-BE49-F238E27FC236}">
                <a16:creationId xmlns:a16="http://schemas.microsoft.com/office/drawing/2014/main" id="{CA5B5696-B911-A845-A9D7-6606CAA0072E}"/>
              </a:ext>
            </a:extLst>
          </p:cNvPr>
          <p:cNvSpPr txBox="1"/>
          <p:nvPr/>
        </p:nvSpPr>
        <p:spPr>
          <a:xfrm>
            <a:off x="5038233" y="4123454"/>
            <a:ext cx="1257717" cy="369332"/>
          </a:xfrm>
          <a:prstGeom prst="rect">
            <a:avLst/>
          </a:prstGeom>
          <a:noFill/>
        </p:spPr>
        <p:txBody>
          <a:bodyPr wrap="none" rtlCol="0">
            <a:spAutoFit/>
          </a:bodyPr>
          <a:lstStyle/>
          <a:p>
            <a:r>
              <a:rPr lang="en-US" dirty="0"/>
              <a:t>Person #22</a:t>
            </a:r>
          </a:p>
        </p:txBody>
      </p:sp>
    </p:spTree>
    <p:extLst>
      <p:ext uri="{BB962C8B-B14F-4D97-AF65-F5344CB8AC3E}">
        <p14:creationId xmlns:p14="http://schemas.microsoft.com/office/powerpoint/2010/main" val="334365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creen Shot 2016-05-26 at 2.05.50 PM.png" descr="Screen Shot 2016-05-26 at 2.05.50 PM.png"/>
          <p:cNvPicPr>
            <a:picLocks noChangeAspect="1"/>
          </p:cNvPicPr>
          <p:nvPr/>
        </p:nvPicPr>
        <p:blipFill>
          <a:blip r:embed="rId2">
            <a:extLst/>
          </a:blip>
          <a:stretch>
            <a:fillRect/>
          </a:stretch>
        </p:blipFill>
        <p:spPr>
          <a:xfrm>
            <a:off x="930225" y="365714"/>
            <a:ext cx="6340946" cy="6126573"/>
          </a:xfrm>
          <a:prstGeom prst="rect">
            <a:avLst/>
          </a:prstGeom>
          <a:ln w="12700">
            <a:miter lim="400000"/>
          </a:ln>
        </p:spPr>
      </p:pic>
      <p:sp>
        <p:nvSpPr>
          <p:cNvPr id="165" name="Rectangle"/>
          <p:cNvSpPr/>
          <p:nvPr/>
        </p:nvSpPr>
        <p:spPr>
          <a:xfrm>
            <a:off x="1254497" y="4733925"/>
            <a:ext cx="4176252" cy="1963841"/>
          </a:xfrm>
          <a:prstGeom prst="rect">
            <a:avLst/>
          </a:prstGeom>
          <a:solidFill>
            <a:srgbClr val="FFFFFF">
              <a:alpha val="69744"/>
            </a:srgbClr>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66" name="Rectangle"/>
          <p:cNvSpPr/>
          <p:nvPr/>
        </p:nvSpPr>
        <p:spPr>
          <a:xfrm>
            <a:off x="1333960" y="2591299"/>
            <a:ext cx="6544406" cy="1963841"/>
          </a:xfrm>
          <a:prstGeom prst="rect">
            <a:avLst/>
          </a:prstGeom>
          <a:solidFill>
            <a:srgbClr val="FFFFFF">
              <a:alpha val="69744"/>
            </a:srgbClr>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67" name="Rectangle"/>
          <p:cNvSpPr/>
          <p:nvPr/>
        </p:nvSpPr>
        <p:spPr>
          <a:xfrm>
            <a:off x="3264463" y="293585"/>
            <a:ext cx="4850684" cy="2295910"/>
          </a:xfrm>
          <a:prstGeom prst="rect">
            <a:avLst/>
          </a:prstGeom>
          <a:solidFill>
            <a:srgbClr val="FFFFFF">
              <a:alpha val="69744"/>
            </a:srgbClr>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 name="TextBox 1">
            <a:extLst>
              <a:ext uri="{FF2B5EF4-FFF2-40B4-BE49-F238E27FC236}">
                <a16:creationId xmlns:a16="http://schemas.microsoft.com/office/drawing/2014/main" id="{621C8DD9-5004-4147-93BE-ECC221C30A30}"/>
              </a:ext>
            </a:extLst>
          </p:cNvPr>
          <p:cNvSpPr txBox="1"/>
          <p:nvPr/>
        </p:nvSpPr>
        <p:spPr>
          <a:xfrm>
            <a:off x="7351388" y="3004070"/>
            <a:ext cx="1290738" cy="369332"/>
          </a:xfrm>
          <a:prstGeom prst="rect">
            <a:avLst/>
          </a:prstGeom>
          <a:noFill/>
        </p:spPr>
        <p:txBody>
          <a:bodyPr wrap="none" rtlCol="0">
            <a:spAutoFit/>
          </a:bodyPr>
          <a:lstStyle/>
          <a:p>
            <a:r>
              <a:rPr lang="en-US" dirty="0"/>
              <a:t>Owl → Cat</a:t>
            </a:r>
          </a:p>
        </p:txBody>
      </p:sp>
    </p:spTree>
    <p:extLst>
      <p:ext uri="{BB962C8B-B14F-4D97-AF65-F5344CB8AC3E}">
        <p14:creationId xmlns:p14="http://schemas.microsoft.com/office/powerpoint/2010/main" val="2091916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he method of serial reproduction in memory"/>
          <p:cNvSpPr txBox="1"/>
          <p:nvPr/>
        </p:nvSpPr>
        <p:spPr>
          <a:xfrm>
            <a:off x="351431" y="2499739"/>
            <a:ext cx="3915767" cy="764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200"/>
            </a:lvl1pPr>
          </a:lstStyle>
          <a:p>
            <a:r>
              <a:rPr sz="2250" dirty="0"/>
              <a:t>The method of serial reproduction </a:t>
            </a:r>
          </a:p>
        </p:txBody>
      </p:sp>
      <p:sp>
        <p:nvSpPr>
          <p:cNvPr id="199" name="The method of iterated learning reveals inductive bias"/>
          <p:cNvSpPr txBox="1"/>
          <p:nvPr/>
        </p:nvSpPr>
        <p:spPr>
          <a:xfrm>
            <a:off x="374878" y="3899802"/>
            <a:ext cx="3012233" cy="764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200"/>
            </a:lvl1pPr>
          </a:lstStyle>
          <a:p>
            <a:r>
              <a:rPr lang="en-AU" sz="2250" dirty="0"/>
              <a:t>Cultural transmission by iterated learning</a:t>
            </a:r>
            <a:endParaRPr sz="2250" dirty="0"/>
          </a:p>
        </p:txBody>
      </p:sp>
      <p:sp>
        <p:nvSpPr>
          <p:cNvPr id="200" name="Bartlett (1920)"/>
          <p:cNvSpPr txBox="1"/>
          <p:nvPr/>
        </p:nvSpPr>
        <p:spPr>
          <a:xfrm>
            <a:off x="2665684" y="3182832"/>
            <a:ext cx="1154548" cy="288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000">
                <a:solidFill>
                  <a:srgbClr val="A6AAA9"/>
                </a:solidFill>
              </a:defRPr>
            </a:lvl1pPr>
          </a:lstStyle>
          <a:p>
            <a:r>
              <a:rPr sz="1406"/>
              <a:t>Bartlett (1920)</a:t>
            </a:r>
          </a:p>
        </p:txBody>
      </p:sp>
      <p:sp>
        <p:nvSpPr>
          <p:cNvPr id="202" name="Kalish et al (2007)"/>
          <p:cNvSpPr txBox="1"/>
          <p:nvPr/>
        </p:nvSpPr>
        <p:spPr>
          <a:xfrm>
            <a:off x="2447796" y="4680560"/>
            <a:ext cx="1393010" cy="288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000">
                <a:solidFill>
                  <a:srgbClr val="A6AAA9"/>
                </a:solidFill>
              </a:defRPr>
            </a:lvl1pPr>
          </a:lstStyle>
          <a:p>
            <a:r>
              <a:rPr sz="1406" dirty="0"/>
              <a:t>Kalish et al (2007)</a:t>
            </a:r>
          </a:p>
        </p:txBody>
      </p:sp>
      <p:pic>
        <p:nvPicPr>
          <p:cNvPr id="203" name="iterated.png" descr="iterated.png"/>
          <p:cNvPicPr>
            <a:picLocks noChangeAspect="1"/>
          </p:cNvPicPr>
          <p:nvPr/>
        </p:nvPicPr>
        <p:blipFill>
          <a:blip r:embed="rId2">
            <a:extLst/>
          </a:blip>
          <a:stretch>
            <a:fillRect/>
          </a:stretch>
        </p:blipFill>
        <p:spPr>
          <a:xfrm>
            <a:off x="4605733" y="2250224"/>
            <a:ext cx="4013632" cy="1263663"/>
          </a:xfrm>
          <a:prstGeom prst="rect">
            <a:avLst/>
          </a:prstGeom>
          <a:ln w="12700">
            <a:miter lim="400000"/>
          </a:ln>
        </p:spPr>
      </p:pic>
      <p:sp>
        <p:nvSpPr>
          <p:cNvPr id="204" name="Line"/>
          <p:cNvSpPr/>
          <p:nvPr/>
        </p:nvSpPr>
        <p:spPr>
          <a:xfrm>
            <a:off x="5435474" y="2882055"/>
            <a:ext cx="411827"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05" name="Line"/>
          <p:cNvSpPr/>
          <p:nvPr/>
        </p:nvSpPr>
        <p:spPr>
          <a:xfrm>
            <a:off x="6451284" y="2873125"/>
            <a:ext cx="358249"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06" name="Line"/>
          <p:cNvSpPr/>
          <p:nvPr/>
        </p:nvSpPr>
        <p:spPr>
          <a:xfrm>
            <a:off x="7431376" y="2873125"/>
            <a:ext cx="358249"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207" name="it2.png" descr="it2.png"/>
          <p:cNvPicPr>
            <a:picLocks noChangeAspect="1"/>
          </p:cNvPicPr>
          <p:nvPr/>
        </p:nvPicPr>
        <p:blipFill>
          <a:blip r:embed="rId3">
            <a:extLst/>
          </a:blip>
          <a:stretch>
            <a:fillRect/>
          </a:stretch>
        </p:blipFill>
        <p:spPr>
          <a:xfrm>
            <a:off x="4397075" y="3908728"/>
            <a:ext cx="4405871" cy="771832"/>
          </a:xfrm>
          <a:prstGeom prst="rect">
            <a:avLst/>
          </a:prstGeom>
          <a:ln w="12700">
            <a:miter lim="400000"/>
          </a:ln>
        </p:spPr>
      </p:pic>
      <p:sp>
        <p:nvSpPr>
          <p:cNvPr id="208" name="Line"/>
          <p:cNvSpPr/>
          <p:nvPr/>
        </p:nvSpPr>
        <p:spPr>
          <a:xfrm>
            <a:off x="5054808" y="4294644"/>
            <a:ext cx="277241"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09" name="Line"/>
          <p:cNvSpPr/>
          <p:nvPr/>
        </p:nvSpPr>
        <p:spPr>
          <a:xfrm>
            <a:off x="5950350" y="4294644"/>
            <a:ext cx="277241"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0" name="Line"/>
          <p:cNvSpPr/>
          <p:nvPr/>
        </p:nvSpPr>
        <p:spPr>
          <a:xfrm>
            <a:off x="6858540" y="4294644"/>
            <a:ext cx="277241"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1" name="Line"/>
          <p:cNvSpPr/>
          <p:nvPr/>
        </p:nvSpPr>
        <p:spPr>
          <a:xfrm>
            <a:off x="7766730" y="4294644"/>
            <a:ext cx="277241"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5" name="The method of serial reproduction in memory">
            <a:extLst>
              <a:ext uri="{FF2B5EF4-FFF2-40B4-BE49-F238E27FC236}">
                <a16:creationId xmlns:a16="http://schemas.microsoft.com/office/drawing/2014/main" id="{9B9C0247-FA35-324F-A34B-8ECE6BE89160}"/>
              </a:ext>
            </a:extLst>
          </p:cNvPr>
          <p:cNvSpPr txBox="1"/>
          <p:nvPr/>
        </p:nvSpPr>
        <p:spPr>
          <a:xfrm>
            <a:off x="2643048" y="540086"/>
            <a:ext cx="4309381" cy="1110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200"/>
            </a:lvl1pPr>
          </a:lstStyle>
          <a:p>
            <a:r>
              <a:rPr lang="en-AU" sz="2250" dirty="0"/>
              <a:t>Are these changes random?</a:t>
            </a:r>
          </a:p>
          <a:p>
            <a:r>
              <a:rPr lang="en-AU" sz="2250" dirty="0"/>
              <a:t>Are they meaningful? </a:t>
            </a:r>
          </a:p>
          <a:p>
            <a:r>
              <a:rPr lang="en-AU" sz="2250" dirty="0"/>
              <a:t>What processes are going on here?</a:t>
            </a:r>
            <a:endParaRPr sz="2250" dirty="0"/>
          </a:p>
        </p:txBody>
      </p:sp>
    </p:spTree>
    <p:extLst>
      <p:ext uri="{BB962C8B-B14F-4D97-AF65-F5344CB8AC3E}">
        <p14:creationId xmlns:p14="http://schemas.microsoft.com/office/powerpoint/2010/main" val="307474557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377A-D1B7-2B4C-87C2-CD639BD614EA}"/>
              </a:ext>
            </a:extLst>
          </p:cNvPr>
          <p:cNvSpPr>
            <a:spLocks noGrp="1"/>
          </p:cNvSpPr>
          <p:nvPr>
            <p:ph type="title"/>
          </p:nvPr>
        </p:nvSpPr>
        <p:spPr>
          <a:xfrm>
            <a:off x="605204" y="2768358"/>
            <a:ext cx="7886700" cy="841882"/>
          </a:xfrm>
        </p:spPr>
        <p:txBody>
          <a:bodyPr>
            <a:normAutofit fontScale="90000"/>
          </a:bodyPr>
          <a:lstStyle/>
          <a:p>
            <a:r>
              <a:rPr lang="en-US" dirty="0"/>
              <a:t>Iterated learning reveals inductive biases?</a:t>
            </a:r>
          </a:p>
        </p:txBody>
      </p:sp>
      <p:sp>
        <p:nvSpPr>
          <p:cNvPr id="3" name="TextBox 2">
            <a:extLst>
              <a:ext uri="{FF2B5EF4-FFF2-40B4-BE49-F238E27FC236}">
                <a16:creationId xmlns:a16="http://schemas.microsoft.com/office/drawing/2014/main" id="{D906E084-3C72-A24C-B30D-3D4173F6CBC2}"/>
              </a:ext>
            </a:extLst>
          </p:cNvPr>
          <p:cNvSpPr txBox="1"/>
          <p:nvPr/>
        </p:nvSpPr>
        <p:spPr>
          <a:xfrm>
            <a:off x="3624968" y="2583692"/>
            <a:ext cx="1847172" cy="369332"/>
          </a:xfrm>
          <a:prstGeom prst="rect">
            <a:avLst/>
          </a:prstGeom>
          <a:noFill/>
        </p:spPr>
        <p:txBody>
          <a:bodyPr wrap="none" rtlCol="0">
            <a:spAutoFit/>
          </a:bodyPr>
          <a:lstStyle/>
          <a:p>
            <a:r>
              <a:rPr lang="en-US" dirty="0"/>
              <a:t>Theoretical claim:</a:t>
            </a:r>
          </a:p>
        </p:txBody>
      </p:sp>
    </p:spTree>
    <p:extLst>
      <p:ext uri="{BB962C8B-B14F-4D97-AF65-F5344CB8AC3E}">
        <p14:creationId xmlns:p14="http://schemas.microsoft.com/office/powerpoint/2010/main" val="337248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9D0A-23C4-8B44-8CD3-36D96BEC3796}"/>
              </a:ext>
            </a:extLst>
          </p:cNvPr>
          <p:cNvSpPr>
            <a:spLocks noGrp="1"/>
          </p:cNvSpPr>
          <p:nvPr>
            <p:ph type="title"/>
          </p:nvPr>
        </p:nvSpPr>
        <p:spPr/>
        <p:txBody>
          <a:bodyPr/>
          <a:lstStyle/>
          <a:p>
            <a:r>
              <a:rPr lang="en-US" dirty="0"/>
              <a:t>Iterated learning</a:t>
            </a:r>
          </a:p>
        </p:txBody>
      </p:sp>
      <p:pic>
        <p:nvPicPr>
          <p:cNvPr id="8" name="Picture 7">
            <a:extLst>
              <a:ext uri="{FF2B5EF4-FFF2-40B4-BE49-F238E27FC236}">
                <a16:creationId xmlns:a16="http://schemas.microsoft.com/office/drawing/2014/main" id="{30F7EB39-3EBF-EC4B-983A-3468EB3D16C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7075" y="2731711"/>
            <a:ext cx="7617069" cy="1863735"/>
          </a:xfrm>
          <a:prstGeom prst="rect">
            <a:avLst/>
          </a:prstGeom>
        </p:spPr>
      </p:pic>
      <p:sp>
        <p:nvSpPr>
          <p:cNvPr id="3" name="TextBox 2">
            <a:extLst>
              <a:ext uri="{FF2B5EF4-FFF2-40B4-BE49-F238E27FC236}">
                <a16:creationId xmlns:a16="http://schemas.microsoft.com/office/drawing/2014/main" id="{C1173F87-AA75-C942-8C09-9AE98A125AEE}"/>
              </a:ext>
            </a:extLst>
          </p:cNvPr>
          <p:cNvSpPr txBox="1"/>
          <p:nvPr/>
        </p:nvSpPr>
        <p:spPr>
          <a:xfrm>
            <a:off x="1225997" y="1507695"/>
            <a:ext cx="6999224" cy="923330"/>
          </a:xfrm>
          <a:prstGeom prst="rect">
            <a:avLst/>
          </a:prstGeom>
          <a:noFill/>
        </p:spPr>
        <p:txBody>
          <a:bodyPr wrap="none" rtlCol="0">
            <a:spAutoFit/>
          </a:bodyPr>
          <a:lstStyle/>
          <a:p>
            <a:pPr marL="285750" indent="-285750">
              <a:buFont typeface="Arial" panose="020B0604020202020204" pitchFamily="34" charset="0"/>
              <a:buChar char="•"/>
            </a:pPr>
            <a:r>
              <a:rPr lang="en-US" dirty="0"/>
              <a:t>Sequential experimental design used to study cultural transmission</a:t>
            </a:r>
          </a:p>
          <a:p>
            <a:pPr marL="285750" indent="-285750">
              <a:buFont typeface="Arial" panose="020B0604020202020204" pitchFamily="34" charset="0"/>
              <a:buChar char="•"/>
            </a:pPr>
            <a:r>
              <a:rPr lang="en-US" dirty="0"/>
              <a:t>Each person has to learn something… then produce responses</a:t>
            </a:r>
          </a:p>
          <a:p>
            <a:pPr marL="285750" indent="-285750">
              <a:buFont typeface="Arial" panose="020B0604020202020204" pitchFamily="34" charset="0"/>
              <a:buChar char="•"/>
            </a:pPr>
            <a:r>
              <a:rPr lang="en-US" dirty="0"/>
              <a:t>The responses from one person become the data for the next person</a:t>
            </a:r>
          </a:p>
        </p:txBody>
      </p:sp>
    </p:spTree>
    <p:extLst>
      <p:ext uri="{BB962C8B-B14F-4D97-AF65-F5344CB8AC3E}">
        <p14:creationId xmlns:p14="http://schemas.microsoft.com/office/powerpoint/2010/main" val="3344281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9D0A-23C4-8B44-8CD3-36D96BEC3796}"/>
              </a:ext>
            </a:extLst>
          </p:cNvPr>
          <p:cNvSpPr>
            <a:spLocks noGrp="1"/>
          </p:cNvSpPr>
          <p:nvPr>
            <p:ph type="title"/>
          </p:nvPr>
        </p:nvSpPr>
        <p:spPr/>
        <p:txBody>
          <a:bodyPr/>
          <a:lstStyle/>
          <a:p>
            <a:r>
              <a:rPr lang="en-US" u="sng" dirty="0"/>
              <a:t>Bayesian</a:t>
            </a:r>
            <a:r>
              <a:rPr lang="en-US" dirty="0"/>
              <a:t> iterated learning</a:t>
            </a:r>
          </a:p>
        </p:txBody>
      </p:sp>
      <p:pic>
        <p:nvPicPr>
          <p:cNvPr id="8" name="Picture 7">
            <a:extLst>
              <a:ext uri="{FF2B5EF4-FFF2-40B4-BE49-F238E27FC236}">
                <a16:creationId xmlns:a16="http://schemas.microsoft.com/office/drawing/2014/main" id="{30F7EB39-3EBF-EC4B-983A-3468EB3D16C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7075" y="2731711"/>
            <a:ext cx="7617069" cy="2508506"/>
          </a:xfrm>
          <a:prstGeom prst="rect">
            <a:avLst/>
          </a:prstGeom>
        </p:spPr>
      </p:pic>
      <p:sp>
        <p:nvSpPr>
          <p:cNvPr id="7" name="TextBox 6">
            <a:extLst>
              <a:ext uri="{FF2B5EF4-FFF2-40B4-BE49-F238E27FC236}">
                <a16:creationId xmlns:a16="http://schemas.microsoft.com/office/drawing/2014/main" id="{5909EE05-F517-314E-9963-4BBA23F59D6A}"/>
              </a:ext>
            </a:extLst>
          </p:cNvPr>
          <p:cNvSpPr txBox="1"/>
          <p:nvPr/>
        </p:nvSpPr>
        <p:spPr>
          <a:xfrm>
            <a:off x="1225997" y="1507695"/>
            <a:ext cx="5198218" cy="1200329"/>
          </a:xfrm>
          <a:prstGeom prst="rect">
            <a:avLst/>
          </a:prstGeom>
          <a:noFill/>
        </p:spPr>
        <p:txBody>
          <a:bodyPr wrap="none" rtlCol="0">
            <a:spAutoFit/>
          </a:bodyPr>
          <a:lstStyle/>
          <a:p>
            <a:pPr marL="285750" indent="-285750">
              <a:buFont typeface="Arial" panose="020B0604020202020204" pitchFamily="34" charset="0"/>
              <a:buChar char="•"/>
            </a:pPr>
            <a:r>
              <a:rPr lang="en-US" dirty="0"/>
              <a:t>How do these “chains” of learners behave?</a:t>
            </a:r>
          </a:p>
          <a:p>
            <a:pPr marL="742950" lvl="1" indent="-285750">
              <a:buFont typeface="Arial" panose="020B0604020202020204" pitchFamily="34" charset="0"/>
              <a:buChar char="•"/>
            </a:pPr>
            <a:r>
              <a:rPr lang="en-US" dirty="0"/>
              <a:t>Suppose each person is a Bayesian reasoner</a:t>
            </a:r>
          </a:p>
          <a:p>
            <a:pPr marL="742950" lvl="1" indent="-285750">
              <a:buFont typeface="Arial" panose="020B0604020202020204" pitchFamily="34" charset="0"/>
              <a:buChar char="•"/>
            </a:pPr>
            <a:r>
              <a:rPr lang="en-US" dirty="0"/>
              <a:t>Each person has a prior P(h), then sees data d</a:t>
            </a:r>
          </a:p>
          <a:p>
            <a:pPr marL="742950" lvl="1" indent="-285750">
              <a:buFont typeface="Arial" panose="020B0604020202020204" pitchFamily="34" charset="0"/>
              <a:buChar char="•"/>
            </a:pPr>
            <a:r>
              <a:rPr lang="en-US" dirty="0"/>
              <a:t>Responses generated by sampling from P(</a:t>
            </a:r>
            <a:r>
              <a:rPr lang="en-US" dirty="0" err="1"/>
              <a:t>h|d</a:t>
            </a:r>
            <a:r>
              <a:rPr lang="en-US" dirty="0"/>
              <a:t>)</a:t>
            </a:r>
          </a:p>
        </p:txBody>
      </p:sp>
      <p:sp>
        <p:nvSpPr>
          <p:cNvPr id="9" name="TextBox 8">
            <a:extLst>
              <a:ext uri="{FF2B5EF4-FFF2-40B4-BE49-F238E27FC236}">
                <a16:creationId xmlns:a16="http://schemas.microsoft.com/office/drawing/2014/main" id="{91037344-BD31-AE42-939B-452552779315}"/>
              </a:ext>
            </a:extLst>
          </p:cNvPr>
          <p:cNvSpPr txBox="1"/>
          <p:nvPr/>
        </p:nvSpPr>
        <p:spPr>
          <a:xfrm>
            <a:off x="2656486" y="1022343"/>
            <a:ext cx="4088940" cy="369332"/>
          </a:xfrm>
          <a:prstGeom prst="rect">
            <a:avLst/>
          </a:prstGeom>
          <a:noFill/>
        </p:spPr>
        <p:txBody>
          <a:bodyPr wrap="none" rtlCol="0">
            <a:spAutoFit/>
          </a:bodyPr>
          <a:lstStyle/>
          <a:p>
            <a:r>
              <a:rPr lang="en-US" dirty="0"/>
              <a:t>(Kalish et al 2007; Griffiths &amp; Kalish 2007)</a:t>
            </a:r>
          </a:p>
        </p:txBody>
      </p:sp>
    </p:spTree>
    <p:extLst>
      <p:ext uri="{BB962C8B-B14F-4D97-AF65-F5344CB8AC3E}">
        <p14:creationId xmlns:p14="http://schemas.microsoft.com/office/powerpoint/2010/main" val="28160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B2E9-F95E-3847-9AEF-4CD401ECD160}"/>
              </a:ext>
            </a:extLst>
          </p:cNvPr>
          <p:cNvSpPr>
            <a:spLocks noGrp="1"/>
          </p:cNvSpPr>
          <p:nvPr>
            <p:ph type="title"/>
          </p:nvPr>
        </p:nvSpPr>
        <p:spPr/>
        <p:txBody>
          <a:bodyPr/>
          <a:lstStyle/>
          <a:p>
            <a:r>
              <a:rPr lang="en-US" dirty="0"/>
              <a:t>Where are we?</a:t>
            </a:r>
          </a:p>
        </p:txBody>
      </p:sp>
      <p:sp>
        <p:nvSpPr>
          <p:cNvPr id="3" name="Content Placeholder 2">
            <a:extLst>
              <a:ext uri="{FF2B5EF4-FFF2-40B4-BE49-F238E27FC236}">
                <a16:creationId xmlns:a16="http://schemas.microsoft.com/office/drawing/2014/main" id="{3B6C45F4-E3D9-494F-9C9D-64FC87A1C459}"/>
              </a:ext>
            </a:extLst>
          </p:cNvPr>
          <p:cNvSpPr>
            <a:spLocks noGrp="1"/>
          </p:cNvSpPr>
          <p:nvPr>
            <p:ph idx="1"/>
          </p:nvPr>
        </p:nvSpPr>
        <p:spPr/>
        <p:txBody>
          <a:bodyPr/>
          <a:lstStyle/>
          <a:p>
            <a:r>
              <a:rPr lang="en-US" dirty="0">
                <a:solidFill>
                  <a:schemeClr val="bg2">
                    <a:lumMod val="90000"/>
                  </a:schemeClr>
                </a:solidFill>
              </a:rPr>
              <a:t>L1:  Connectionism</a:t>
            </a:r>
          </a:p>
          <a:p>
            <a:r>
              <a:rPr lang="en-US" dirty="0">
                <a:solidFill>
                  <a:schemeClr val="bg2">
                    <a:lumMod val="90000"/>
                  </a:schemeClr>
                </a:solidFill>
              </a:rPr>
              <a:t>L2:  Statistical learning</a:t>
            </a:r>
          </a:p>
          <a:p>
            <a:r>
              <a:rPr lang="en-US" dirty="0">
                <a:solidFill>
                  <a:schemeClr val="bg2">
                    <a:lumMod val="90000"/>
                  </a:schemeClr>
                </a:solidFill>
              </a:rPr>
              <a:t>L3:  Semantic networks</a:t>
            </a:r>
          </a:p>
          <a:p>
            <a:r>
              <a:rPr lang="en-US" dirty="0">
                <a:solidFill>
                  <a:schemeClr val="bg2">
                    <a:lumMod val="90000"/>
                  </a:schemeClr>
                </a:solidFill>
              </a:rPr>
              <a:t>L4:  Wisdom of crowds</a:t>
            </a:r>
          </a:p>
          <a:p>
            <a:r>
              <a:rPr lang="en-US" dirty="0"/>
              <a:t>L5:  Cultural transmission</a:t>
            </a:r>
            <a:endParaRPr lang="en-US" dirty="0">
              <a:solidFill>
                <a:schemeClr val="bg2">
                  <a:lumMod val="90000"/>
                </a:schemeClr>
              </a:solidFill>
            </a:endParaRPr>
          </a:p>
          <a:p>
            <a:r>
              <a:rPr lang="en-US" dirty="0">
                <a:solidFill>
                  <a:schemeClr val="bg2">
                    <a:lumMod val="90000"/>
                  </a:schemeClr>
                </a:solidFill>
              </a:rPr>
              <a:t>L6: Summary</a:t>
            </a:r>
          </a:p>
        </p:txBody>
      </p:sp>
    </p:spTree>
    <p:extLst>
      <p:ext uri="{BB962C8B-B14F-4D97-AF65-F5344CB8AC3E}">
        <p14:creationId xmlns:p14="http://schemas.microsoft.com/office/powerpoint/2010/main" val="3772702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9D0A-23C4-8B44-8CD3-36D96BEC3796}"/>
              </a:ext>
            </a:extLst>
          </p:cNvPr>
          <p:cNvSpPr>
            <a:spLocks noGrp="1"/>
          </p:cNvSpPr>
          <p:nvPr>
            <p:ph type="title"/>
          </p:nvPr>
        </p:nvSpPr>
        <p:spPr/>
        <p:txBody>
          <a:bodyPr/>
          <a:lstStyle/>
          <a:p>
            <a:r>
              <a:rPr lang="en-US" u="sng" dirty="0"/>
              <a:t>Bayesian</a:t>
            </a:r>
            <a:r>
              <a:rPr lang="en-US" dirty="0"/>
              <a:t> iterated learning</a:t>
            </a:r>
          </a:p>
        </p:txBody>
      </p:sp>
      <p:sp>
        <p:nvSpPr>
          <p:cNvPr id="6" name="TextBox 5">
            <a:extLst>
              <a:ext uri="{FF2B5EF4-FFF2-40B4-BE49-F238E27FC236}">
                <a16:creationId xmlns:a16="http://schemas.microsoft.com/office/drawing/2014/main" id="{32AA35F8-3435-F94D-A334-B93AD3BD542D}"/>
              </a:ext>
            </a:extLst>
          </p:cNvPr>
          <p:cNvSpPr txBox="1"/>
          <p:nvPr/>
        </p:nvSpPr>
        <p:spPr>
          <a:xfrm>
            <a:off x="2656486" y="1022343"/>
            <a:ext cx="4088940" cy="369332"/>
          </a:xfrm>
          <a:prstGeom prst="rect">
            <a:avLst/>
          </a:prstGeom>
          <a:noFill/>
        </p:spPr>
        <p:txBody>
          <a:bodyPr wrap="none" rtlCol="0">
            <a:spAutoFit/>
          </a:bodyPr>
          <a:lstStyle/>
          <a:p>
            <a:r>
              <a:rPr lang="en-US" dirty="0"/>
              <a:t>(Kalish et al 2007; Griffiths &amp; Kalish 2007)</a:t>
            </a:r>
          </a:p>
        </p:txBody>
      </p:sp>
      <p:pic>
        <p:nvPicPr>
          <p:cNvPr id="4" name="Picture 3">
            <a:extLst>
              <a:ext uri="{FF2B5EF4-FFF2-40B4-BE49-F238E27FC236}">
                <a16:creationId xmlns:a16="http://schemas.microsoft.com/office/drawing/2014/main" id="{CE2062C8-7E23-9648-AAA3-6D642D1A5522}"/>
              </a:ext>
            </a:extLst>
          </p:cNvPr>
          <p:cNvPicPr>
            <a:picLocks noChangeAspect="1"/>
          </p:cNvPicPr>
          <p:nvPr/>
        </p:nvPicPr>
        <p:blipFill>
          <a:blip r:embed="rId2"/>
          <a:stretch>
            <a:fillRect/>
          </a:stretch>
        </p:blipFill>
        <p:spPr>
          <a:xfrm>
            <a:off x="3833557" y="2048891"/>
            <a:ext cx="5129223" cy="3262435"/>
          </a:xfrm>
          <a:prstGeom prst="rect">
            <a:avLst/>
          </a:prstGeom>
        </p:spPr>
      </p:pic>
      <p:sp>
        <p:nvSpPr>
          <p:cNvPr id="5" name="TextBox 4">
            <a:extLst>
              <a:ext uri="{FF2B5EF4-FFF2-40B4-BE49-F238E27FC236}">
                <a16:creationId xmlns:a16="http://schemas.microsoft.com/office/drawing/2014/main" id="{40E9FACC-23FB-1D4D-8834-8163AA043AA8}"/>
              </a:ext>
            </a:extLst>
          </p:cNvPr>
          <p:cNvSpPr txBox="1"/>
          <p:nvPr/>
        </p:nvSpPr>
        <p:spPr>
          <a:xfrm>
            <a:off x="820616" y="2048891"/>
            <a:ext cx="2184957" cy="369332"/>
          </a:xfrm>
          <a:prstGeom prst="rect">
            <a:avLst/>
          </a:prstGeom>
          <a:noFill/>
        </p:spPr>
        <p:txBody>
          <a:bodyPr wrap="none" rtlCol="0">
            <a:spAutoFit/>
          </a:bodyPr>
          <a:lstStyle/>
          <a:p>
            <a:r>
              <a:rPr lang="en-US" dirty="0"/>
              <a:t>They did some </a:t>
            </a:r>
            <a:r>
              <a:rPr lang="en-US" dirty="0" err="1"/>
              <a:t>maths</a:t>
            </a:r>
            <a:endParaRPr lang="en-US" dirty="0"/>
          </a:p>
        </p:txBody>
      </p:sp>
      <p:sp>
        <p:nvSpPr>
          <p:cNvPr id="9" name="Right Arrow 8">
            <a:extLst>
              <a:ext uri="{FF2B5EF4-FFF2-40B4-BE49-F238E27FC236}">
                <a16:creationId xmlns:a16="http://schemas.microsoft.com/office/drawing/2014/main" id="{460BB28A-D35D-0D4F-B7FD-2D04D77F54E5}"/>
              </a:ext>
            </a:extLst>
          </p:cNvPr>
          <p:cNvSpPr/>
          <p:nvPr/>
        </p:nvSpPr>
        <p:spPr>
          <a:xfrm>
            <a:off x="3212234" y="1934307"/>
            <a:ext cx="621323" cy="773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2D06ED-D562-3F4B-BA9E-5B1A90EFF495}"/>
              </a:ext>
            </a:extLst>
          </p:cNvPr>
          <p:cNvSpPr txBox="1"/>
          <p:nvPr/>
        </p:nvSpPr>
        <p:spPr>
          <a:xfrm>
            <a:off x="820616" y="3250663"/>
            <a:ext cx="2918990" cy="2308324"/>
          </a:xfrm>
          <a:prstGeom prst="rect">
            <a:avLst/>
          </a:prstGeom>
          <a:noFill/>
        </p:spPr>
        <p:txBody>
          <a:bodyPr wrap="square" rtlCol="0">
            <a:spAutoFit/>
          </a:bodyPr>
          <a:lstStyle/>
          <a:p>
            <a:r>
              <a:rPr lang="en-US" dirty="0"/>
              <a:t>The formal details don’t matter for this class, but the take home message is that when Bayesian learners all share the same prior P(h), an iterated learning chain eventually starts to reflect the biases in that prior </a:t>
            </a:r>
          </a:p>
        </p:txBody>
      </p:sp>
      <p:sp>
        <p:nvSpPr>
          <p:cNvPr id="11" name="TextBox 10">
            <a:extLst>
              <a:ext uri="{FF2B5EF4-FFF2-40B4-BE49-F238E27FC236}">
                <a16:creationId xmlns:a16="http://schemas.microsoft.com/office/drawing/2014/main" id="{C2C22AF7-5176-B34B-9444-6BEB17371A1E}"/>
              </a:ext>
            </a:extLst>
          </p:cNvPr>
          <p:cNvSpPr txBox="1"/>
          <p:nvPr/>
        </p:nvSpPr>
        <p:spPr>
          <a:xfrm>
            <a:off x="5392615" y="6260123"/>
            <a:ext cx="3251596" cy="369332"/>
          </a:xfrm>
          <a:prstGeom prst="rect">
            <a:avLst/>
          </a:prstGeom>
          <a:noFill/>
        </p:spPr>
        <p:txBody>
          <a:bodyPr wrap="none" rtlCol="0">
            <a:spAutoFit/>
          </a:bodyPr>
          <a:lstStyle/>
          <a:p>
            <a:r>
              <a:rPr lang="en-US" dirty="0"/>
              <a:t>* There are other conditions too</a:t>
            </a:r>
          </a:p>
        </p:txBody>
      </p:sp>
    </p:spTree>
    <p:extLst>
      <p:ext uri="{BB962C8B-B14F-4D97-AF65-F5344CB8AC3E}">
        <p14:creationId xmlns:p14="http://schemas.microsoft.com/office/powerpoint/2010/main" val="1441211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377A-D1B7-2B4C-87C2-CD639BD614EA}"/>
              </a:ext>
            </a:extLst>
          </p:cNvPr>
          <p:cNvSpPr>
            <a:spLocks noGrp="1"/>
          </p:cNvSpPr>
          <p:nvPr>
            <p:ph type="title"/>
          </p:nvPr>
        </p:nvSpPr>
        <p:spPr>
          <a:xfrm>
            <a:off x="605204" y="2768358"/>
            <a:ext cx="7886700" cy="841882"/>
          </a:xfrm>
        </p:spPr>
        <p:txBody>
          <a:bodyPr>
            <a:normAutofit/>
          </a:bodyPr>
          <a:lstStyle/>
          <a:p>
            <a:r>
              <a:rPr lang="en-US" dirty="0"/>
              <a:t>A function learning task</a:t>
            </a:r>
          </a:p>
        </p:txBody>
      </p:sp>
      <p:sp>
        <p:nvSpPr>
          <p:cNvPr id="3" name="TextBox 2">
            <a:extLst>
              <a:ext uri="{FF2B5EF4-FFF2-40B4-BE49-F238E27FC236}">
                <a16:creationId xmlns:a16="http://schemas.microsoft.com/office/drawing/2014/main" id="{D906E084-3C72-A24C-B30D-3D4173F6CBC2}"/>
              </a:ext>
            </a:extLst>
          </p:cNvPr>
          <p:cNvSpPr txBox="1"/>
          <p:nvPr/>
        </p:nvSpPr>
        <p:spPr>
          <a:xfrm>
            <a:off x="3624968" y="2583692"/>
            <a:ext cx="1505540" cy="369332"/>
          </a:xfrm>
          <a:prstGeom prst="rect">
            <a:avLst/>
          </a:prstGeom>
          <a:noFill/>
        </p:spPr>
        <p:txBody>
          <a:bodyPr wrap="none" rtlCol="0">
            <a:spAutoFit/>
          </a:bodyPr>
          <a:lstStyle/>
          <a:p>
            <a:r>
              <a:rPr lang="en-US" dirty="0"/>
              <a:t>Empirical test:</a:t>
            </a:r>
          </a:p>
        </p:txBody>
      </p:sp>
    </p:spTree>
    <p:extLst>
      <p:ext uri="{BB962C8B-B14F-4D97-AF65-F5344CB8AC3E}">
        <p14:creationId xmlns:p14="http://schemas.microsoft.com/office/powerpoint/2010/main" val="3745987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9D0A-23C4-8B44-8CD3-36D96BEC3796}"/>
              </a:ext>
            </a:extLst>
          </p:cNvPr>
          <p:cNvSpPr>
            <a:spLocks noGrp="1"/>
          </p:cNvSpPr>
          <p:nvPr>
            <p:ph type="title"/>
          </p:nvPr>
        </p:nvSpPr>
        <p:spPr/>
        <p:txBody>
          <a:bodyPr/>
          <a:lstStyle/>
          <a:p>
            <a:r>
              <a:rPr lang="en-US" dirty="0"/>
              <a:t>Function learning problems</a:t>
            </a:r>
          </a:p>
        </p:txBody>
      </p:sp>
      <p:sp>
        <p:nvSpPr>
          <p:cNvPr id="8" name="Rounded Rectangle 7">
            <a:extLst>
              <a:ext uri="{FF2B5EF4-FFF2-40B4-BE49-F238E27FC236}">
                <a16:creationId xmlns:a16="http://schemas.microsoft.com/office/drawing/2014/main" id="{6FD00ADA-34E2-9A43-9D89-CA1A858D8479}"/>
              </a:ext>
            </a:extLst>
          </p:cNvPr>
          <p:cNvSpPr/>
          <p:nvPr/>
        </p:nvSpPr>
        <p:spPr>
          <a:xfrm>
            <a:off x="2467703" y="5272691"/>
            <a:ext cx="588498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5B77A9E-9E28-0743-9FFF-278E6DA1993C}"/>
              </a:ext>
            </a:extLst>
          </p:cNvPr>
          <p:cNvSpPr/>
          <p:nvPr/>
        </p:nvSpPr>
        <p:spPr>
          <a:xfrm>
            <a:off x="2467703" y="5269765"/>
            <a:ext cx="3634156"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D5C0A1B-52AF-0A4E-ABB9-C30141C5AC08}"/>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33F57E1-D9F6-6342-917A-026CCB48C917}"/>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C73A102-2FA9-294F-B55E-B35FFC23581D}"/>
              </a:ext>
            </a:extLst>
          </p:cNvPr>
          <p:cNvSpPr txBox="1"/>
          <p:nvPr/>
        </p:nvSpPr>
        <p:spPr>
          <a:xfrm>
            <a:off x="2766643" y="2265233"/>
            <a:ext cx="4173416" cy="923330"/>
          </a:xfrm>
          <a:prstGeom prst="rect">
            <a:avLst/>
          </a:prstGeom>
          <a:noFill/>
        </p:spPr>
        <p:txBody>
          <a:bodyPr wrap="square" rtlCol="0">
            <a:spAutoFit/>
          </a:bodyPr>
          <a:lstStyle/>
          <a:p>
            <a:r>
              <a:rPr lang="en-US" dirty="0"/>
              <a:t>This function might be tell you the of how many </a:t>
            </a:r>
            <a:r>
              <a:rPr lang="en-US" dirty="0">
                <a:solidFill>
                  <a:srgbClr val="FF0000"/>
                </a:solidFill>
              </a:rPr>
              <a:t>properties you could afford </a:t>
            </a:r>
            <a:r>
              <a:rPr lang="en-US" dirty="0"/>
              <a:t>to rent, plotted as a function of </a:t>
            </a:r>
            <a:r>
              <a:rPr lang="en-US" dirty="0">
                <a:solidFill>
                  <a:schemeClr val="accent1"/>
                </a:solidFill>
              </a:rPr>
              <a:t>your income</a:t>
            </a:r>
          </a:p>
        </p:txBody>
      </p:sp>
      <p:cxnSp>
        <p:nvCxnSpPr>
          <p:cNvPr id="14" name="Straight Arrow Connector 13">
            <a:extLst>
              <a:ext uri="{FF2B5EF4-FFF2-40B4-BE49-F238E27FC236}">
                <a16:creationId xmlns:a16="http://schemas.microsoft.com/office/drawing/2014/main" id="{FD5D9504-4951-DA40-8963-BDF1EF3303AE}"/>
              </a:ext>
            </a:extLst>
          </p:cNvPr>
          <p:cNvCxnSpPr>
            <a:cxnSpLocks/>
          </p:cNvCxnSpPr>
          <p:nvPr/>
        </p:nvCxnSpPr>
        <p:spPr>
          <a:xfrm>
            <a:off x="5972904" y="6081374"/>
            <a:ext cx="50995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BB1EF2A-449A-AC44-81C5-38A072FAAD7C}"/>
              </a:ext>
            </a:extLst>
          </p:cNvPr>
          <p:cNvCxnSpPr>
            <a:cxnSpLocks/>
          </p:cNvCxnSpPr>
          <p:nvPr/>
        </p:nvCxnSpPr>
        <p:spPr>
          <a:xfrm flipV="1">
            <a:off x="1113693" y="3188563"/>
            <a:ext cx="0" cy="590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1580B22-E630-DD43-9C83-025FAD73E267}"/>
              </a:ext>
            </a:extLst>
          </p:cNvPr>
          <p:cNvSpPr txBox="1"/>
          <p:nvPr/>
        </p:nvSpPr>
        <p:spPr>
          <a:xfrm>
            <a:off x="4724396" y="5873262"/>
            <a:ext cx="1205779" cy="369332"/>
          </a:xfrm>
          <a:prstGeom prst="rect">
            <a:avLst/>
          </a:prstGeom>
          <a:noFill/>
        </p:spPr>
        <p:txBody>
          <a:bodyPr wrap="none" rtlCol="0">
            <a:spAutoFit/>
          </a:bodyPr>
          <a:lstStyle/>
          <a:p>
            <a:r>
              <a:rPr lang="en-US" dirty="0"/>
              <a:t>Input value</a:t>
            </a:r>
          </a:p>
        </p:txBody>
      </p:sp>
      <p:sp>
        <p:nvSpPr>
          <p:cNvPr id="13" name="TextBox 12">
            <a:extLst>
              <a:ext uri="{FF2B5EF4-FFF2-40B4-BE49-F238E27FC236}">
                <a16:creationId xmlns:a16="http://schemas.microsoft.com/office/drawing/2014/main" id="{90ADFA82-497A-6146-8A13-B55A67127734}"/>
              </a:ext>
            </a:extLst>
          </p:cNvPr>
          <p:cNvSpPr txBox="1"/>
          <p:nvPr/>
        </p:nvSpPr>
        <p:spPr>
          <a:xfrm>
            <a:off x="143299" y="3188563"/>
            <a:ext cx="970702" cy="646331"/>
          </a:xfrm>
          <a:prstGeom prst="rect">
            <a:avLst/>
          </a:prstGeom>
          <a:noFill/>
        </p:spPr>
        <p:txBody>
          <a:bodyPr wrap="square" rtlCol="0">
            <a:spAutoFit/>
          </a:bodyPr>
          <a:lstStyle/>
          <a:p>
            <a:r>
              <a:rPr lang="en-US" dirty="0"/>
              <a:t>Output value</a:t>
            </a:r>
          </a:p>
        </p:txBody>
      </p:sp>
      <p:sp>
        <p:nvSpPr>
          <p:cNvPr id="5" name="Freeform 4">
            <a:extLst>
              <a:ext uri="{FF2B5EF4-FFF2-40B4-BE49-F238E27FC236}">
                <a16:creationId xmlns:a16="http://schemas.microsoft.com/office/drawing/2014/main" id="{F57CB111-DCC5-1D4A-809E-CC87F916DCC2}"/>
              </a:ext>
            </a:extLst>
          </p:cNvPr>
          <p:cNvSpPr/>
          <p:nvPr/>
        </p:nvSpPr>
        <p:spPr>
          <a:xfrm>
            <a:off x="2543904" y="2004644"/>
            <a:ext cx="5808783" cy="3145844"/>
          </a:xfrm>
          <a:custGeom>
            <a:avLst/>
            <a:gdLst>
              <a:gd name="connsiteX0" fmla="*/ 0 w 6084277"/>
              <a:gd name="connsiteY0" fmla="*/ 3130064 h 3145844"/>
              <a:gd name="connsiteX1" fmla="*/ 316523 w 6084277"/>
              <a:gd name="connsiteY1" fmla="*/ 3130064 h 3145844"/>
              <a:gd name="connsiteX2" fmla="*/ 386862 w 6084277"/>
              <a:gd name="connsiteY2" fmla="*/ 3106618 h 3145844"/>
              <a:gd name="connsiteX3" fmla="*/ 1113692 w 6084277"/>
              <a:gd name="connsiteY3" fmla="*/ 3094894 h 3145844"/>
              <a:gd name="connsiteX4" fmla="*/ 1184031 w 6084277"/>
              <a:gd name="connsiteY4" fmla="*/ 3059725 h 3145844"/>
              <a:gd name="connsiteX5" fmla="*/ 1254369 w 6084277"/>
              <a:gd name="connsiteY5" fmla="*/ 3036279 h 3145844"/>
              <a:gd name="connsiteX6" fmla="*/ 1289539 w 6084277"/>
              <a:gd name="connsiteY6" fmla="*/ 3024556 h 3145844"/>
              <a:gd name="connsiteX7" fmla="*/ 1441939 w 6084277"/>
              <a:gd name="connsiteY7" fmla="*/ 3001110 h 3145844"/>
              <a:gd name="connsiteX8" fmla="*/ 1570892 w 6084277"/>
              <a:gd name="connsiteY8" fmla="*/ 2977664 h 3145844"/>
              <a:gd name="connsiteX9" fmla="*/ 1652954 w 6084277"/>
              <a:gd name="connsiteY9" fmla="*/ 2954218 h 3145844"/>
              <a:gd name="connsiteX10" fmla="*/ 1711569 w 6084277"/>
              <a:gd name="connsiteY10" fmla="*/ 2919048 h 3145844"/>
              <a:gd name="connsiteX11" fmla="*/ 1746739 w 6084277"/>
              <a:gd name="connsiteY11" fmla="*/ 2895602 h 3145844"/>
              <a:gd name="connsiteX12" fmla="*/ 2110154 w 6084277"/>
              <a:gd name="connsiteY12" fmla="*/ 2883879 h 3145844"/>
              <a:gd name="connsiteX13" fmla="*/ 2180492 w 6084277"/>
              <a:gd name="connsiteY13" fmla="*/ 2836987 h 3145844"/>
              <a:gd name="connsiteX14" fmla="*/ 2203939 w 6084277"/>
              <a:gd name="connsiteY14" fmla="*/ 2813541 h 3145844"/>
              <a:gd name="connsiteX15" fmla="*/ 2274277 w 6084277"/>
              <a:gd name="connsiteY15" fmla="*/ 2790094 h 3145844"/>
              <a:gd name="connsiteX16" fmla="*/ 2344616 w 6084277"/>
              <a:gd name="connsiteY16" fmla="*/ 2766648 h 3145844"/>
              <a:gd name="connsiteX17" fmla="*/ 2438400 w 6084277"/>
              <a:gd name="connsiteY17" fmla="*/ 2743202 h 3145844"/>
              <a:gd name="connsiteX18" fmla="*/ 2473569 w 6084277"/>
              <a:gd name="connsiteY18" fmla="*/ 2731479 h 3145844"/>
              <a:gd name="connsiteX19" fmla="*/ 2708031 w 6084277"/>
              <a:gd name="connsiteY19" fmla="*/ 2696310 h 3145844"/>
              <a:gd name="connsiteX20" fmla="*/ 2778369 w 6084277"/>
              <a:gd name="connsiteY20" fmla="*/ 2661141 h 3145844"/>
              <a:gd name="connsiteX21" fmla="*/ 2813539 w 6084277"/>
              <a:gd name="connsiteY21" fmla="*/ 2649418 h 3145844"/>
              <a:gd name="connsiteX22" fmla="*/ 2872154 w 6084277"/>
              <a:gd name="connsiteY22" fmla="*/ 2579079 h 3145844"/>
              <a:gd name="connsiteX23" fmla="*/ 2907323 w 6084277"/>
              <a:gd name="connsiteY23" fmla="*/ 2567356 h 3145844"/>
              <a:gd name="connsiteX24" fmla="*/ 2942492 w 6084277"/>
              <a:gd name="connsiteY24" fmla="*/ 2543910 h 3145844"/>
              <a:gd name="connsiteX25" fmla="*/ 3059723 w 6084277"/>
              <a:gd name="connsiteY25" fmla="*/ 2508741 h 3145844"/>
              <a:gd name="connsiteX26" fmla="*/ 3094892 w 6084277"/>
              <a:gd name="connsiteY26" fmla="*/ 2497018 h 3145844"/>
              <a:gd name="connsiteX27" fmla="*/ 3130062 w 6084277"/>
              <a:gd name="connsiteY27" fmla="*/ 2473571 h 3145844"/>
              <a:gd name="connsiteX28" fmla="*/ 3165231 w 6084277"/>
              <a:gd name="connsiteY28" fmla="*/ 2461848 h 3145844"/>
              <a:gd name="connsiteX29" fmla="*/ 3235569 w 6084277"/>
              <a:gd name="connsiteY29" fmla="*/ 2414956 h 3145844"/>
              <a:gd name="connsiteX30" fmla="*/ 3259016 w 6084277"/>
              <a:gd name="connsiteY30" fmla="*/ 2391510 h 3145844"/>
              <a:gd name="connsiteX31" fmla="*/ 3317631 w 6084277"/>
              <a:gd name="connsiteY31" fmla="*/ 2379787 h 3145844"/>
              <a:gd name="connsiteX32" fmla="*/ 3387969 w 6084277"/>
              <a:gd name="connsiteY32" fmla="*/ 2356341 h 3145844"/>
              <a:gd name="connsiteX33" fmla="*/ 3399692 w 6084277"/>
              <a:gd name="connsiteY33" fmla="*/ 2321171 h 3145844"/>
              <a:gd name="connsiteX34" fmla="*/ 3470031 w 6084277"/>
              <a:gd name="connsiteY34" fmla="*/ 2274279 h 3145844"/>
              <a:gd name="connsiteX35" fmla="*/ 3540369 w 6084277"/>
              <a:gd name="connsiteY35" fmla="*/ 2180494 h 3145844"/>
              <a:gd name="connsiteX36" fmla="*/ 3563816 w 6084277"/>
              <a:gd name="connsiteY36" fmla="*/ 2110156 h 3145844"/>
              <a:gd name="connsiteX37" fmla="*/ 3575539 w 6084277"/>
              <a:gd name="connsiteY37" fmla="*/ 2074987 h 3145844"/>
              <a:gd name="connsiteX38" fmla="*/ 3622431 w 6084277"/>
              <a:gd name="connsiteY38" fmla="*/ 2004648 h 3145844"/>
              <a:gd name="connsiteX39" fmla="*/ 3645877 w 6084277"/>
              <a:gd name="connsiteY39" fmla="*/ 1969479 h 3145844"/>
              <a:gd name="connsiteX40" fmla="*/ 3681046 w 6084277"/>
              <a:gd name="connsiteY40" fmla="*/ 1946033 h 3145844"/>
              <a:gd name="connsiteX41" fmla="*/ 3727939 w 6084277"/>
              <a:gd name="connsiteY41" fmla="*/ 1887418 h 3145844"/>
              <a:gd name="connsiteX42" fmla="*/ 3751385 w 6084277"/>
              <a:gd name="connsiteY42" fmla="*/ 1852248 h 3145844"/>
              <a:gd name="connsiteX43" fmla="*/ 3786554 w 6084277"/>
              <a:gd name="connsiteY43" fmla="*/ 1828802 h 3145844"/>
              <a:gd name="connsiteX44" fmla="*/ 3868616 w 6084277"/>
              <a:gd name="connsiteY44" fmla="*/ 1735018 h 3145844"/>
              <a:gd name="connsiteX45" fmla="*/ 3903785 w 6084277"/>
              <a:gd name="connsiteY45" fmla="*/ 1711571 h 3145844"/>
              <a:gd name="connsiteX46" fmla="*/ 3938954 w 6084277"/>
              <a:gd name="connsiteY46" fmla="*/ 1676402 h 3145844"/>
              <a:gd name="connsiteX47" fmla="*/ 3974123 w 6084277"/>
              <a:gd name="connsiteY47" fmla="*/ 1652956 h 3145844"/>
              <a:gd name="connsiteX48" fmla="*/ 4009292 w 6084277"/>
              <a:gd name="connsiteY48" fmla="*/ 1617787 h 3145844"/>
              <a:gd name="connsiteX49" fmla="*/ 4079631 w 6084277"/>
              <a:gd name="connsiteY49" fmla="*/ 1570894 h 3145844"/>
              <a:gd name="connsiteX50" fmla="*/ 4161692 w 6084277"/>
              <a:gd name="connsiteY50" fmla="*/ 1524002 h 3145844"/>
              <a:gd name="connsiteX51" fmla="*/ 4196862 w 6084277"/>
              <a:gd name="connsiteY51" fmla="*/ 1512279 h 3145844"/>
              <a:gd name="connsiteX52" fmla="*/ 4243754 w 6084277"/>
              <a:gd name="connsiteY52" fmla="*/ 1441941 h 3145844"/>
              <a:gd name="connsiteX53" fmla="*/ 4267200 w 6084277"/>
              <a:gd name="connsiteY53" fmla="*/ 1406771 h 3145844"/>
              <a:gd name="connsiteX54" fmla="*/ 4302369 w 6084277"/>
              <a:gd name="connsiteY54" fmla="*/ 1395048 h 3145844"/>
              <a:gd name="connsiteX55" fmla="*/ 4360985 w 6084277"/>
              <a:gd name="connsiteY55" fmla="*/ 1324710 h 3145844"/>
              <a:gd name="connsiteX56" fmla="*/ 4407877 w 6084277"/>
              <a:gd name="connsiteY56" fmla="*/ 1289541 h 3145844"/>
              <a:gd name="connsiteX57" fmla="*/ 4466492 w 6084277"/>
              <a:gd name="connsiteY57" fmla="*/ 1242648 h 3145844"/>
              <a:gd name="connsiteX58" fmla="*/ 4501662 w 6084277"/>
              <a:gd name="connsiteY58" fmla="*/ 1172310 h 3145844"/>
              <a:gd name="connsiteX59" fmla="*/ 4536831 w 6084277"/>
              <a:gd name="connsiteY59" fmla="*/ 1113694 h 3145844"/>
              <a:gd name="connsiteX60" fmla="*/ 4548554 w 6084277"/>
              <a:gd name="connsiteY60" fmla="*/ 1078525 h 3145844"/>
              <a:gd name="connsiteX61" fmla="*/ 4630616 w 6084277"/>
              <a:gd name="connsiteY61" fmla="*/ 973018 h 3145844"/>
              <a:gd name="connsiteX62" fmla="*/ 4642339 w 6084277"/>
              <a:gd name="connsiteY62" fmla="*/ 926125 h 3145844"/>
              <a:gd name="connsiteX63" fmla="*/ 4654062 w 6084277"/>
              <a:gd name="connsiteY63" fmla="*/ 797171 h 3145844"/>
              <a:gd name="connsiteX64" fmla="*/ 4677508 w 6084277"/>
              <a:gd name="connsiteY64" fmla="*/ 762002 h 3145844"/>
              <a:gd name="connsiteX65" fmla="*/ 4712677 w 6084277"/>
              <a:gd name="connsiteY65" fmla="*/ 691664 h 3145844"/>
              <a:gd name="connsiteX66" fmla="*/ 4747846 w 6084277"/>
              <a:gd name="connsiteY66" fmla="*/ 609602 h 3145844"/>
              <a:gd name="connsiteX67" fmla="*/ 4794739 w 6084277"/>
              <a:gd name="connsiteY67" fmla="*/ 562710 h 3145844"/>
              <a:gd name="connsiteX68" fmla="*/ 4829908 w 6084277"/>
              <a:gd name="connsiteY68" fmla="*/ 515818 h 3145844"/>
              <a:gd name="connsiteX69" fmla="*/ 4853354 w 6084277"/>
              <a:gd name="connsiteY69" fmla="*/ 492371 h 3145844"/>
              <a:gd name="connsiteX70" fmla="*/ 4900246 w 6084277"/>
              <a:gd name="connsiteY70" fmla="*/ 433756 h 3145844"/>
              <a:gd name="connsiteX71" fmla="*/ 4935416 w 6084277"/>
              <a:gd name="connsiteY71" fmla="*/ 398587 h 3145844"/>
              <a:gd name="connsiteX72" fmla="*/ 4970585 w 6084277"/>
              <a:gd name="connsiteY72" fmla="*/ 339971 h 3145844"/>
              <a:gd name="connsiteX73" fmla="*/ 5040923 w 6084277"/>
              <a:gd name="connsiteY73" fmla="*/ 269633 h 3145844"/>
              <a:gd name="connsiteX74" fmla="*/ 5099539 w 6084277"/>
              <a:gd name="connsiteY74" fmla="*/ 211018 h 3145844"/>
              <a:gd name="connsiteX75" fmla="*/ 5134708 w 6084277"/>
              <a:gd name="connsiteY75" fmla="*/ 175848 h 3145844"/>
              <a:gd name="connsiteX76" fmla="*/ 5205046 w 6084277"/>
              <a:gd name="connsiteY76" fmla="*/ 128956 h 3145844"/>
              <a:gd name="connsiteX77" fmla="*/ 5275385 w 6084277"/>
              <a:gd name="connsiteY77" fmla="*/ 105510 h 3145844"/>
              <a:gd name="connsiteX78" fmla="*/ 5322277 w 6084277"/>
              <a:gd name="connsiteY78" fmla="*/ 93787 h 3145844"/>
              <a:gd name="connsiteX79" fmla="*/ 5392616 w 6084277"/>
              <a:gd name="connsiteY79" fmla="*/ 70341 h 3145844"/>
              <a:gd name="connsiteX80" fmla="*/ 5427785 w 6084277"/>
              <a:gd name="connsiteY80" fmla="*/ 58618 h 3145844"/>
              <a:gd name="connsiteX81" fmla="*/ 5486400 w 6084277"/>
              <a:gd name="connsiteY81" fmla="*/ 46894 h 3145844"/>
              <a:gd name="connsiteX82" fmla="*/ 5556739 w 6084277"/>
              <a:gd name="connsiteY82" fmla="*/ 23448 h 3145844"/>
              <a:gd name="connsiteX83" fmla="*/ 5591908 w 6084277"/>
              <a:gd name="connsiteY83" fmla="*/ 11725 h 3145844"/>
              <a:gd name="connsiteX84" fmla="*/ 5709139 w 6084277"/>
              <a:gd name="connsiteY84" fmla="*/ 23448 h 3145844"/>
              <a:gd name="connsiteX85" fmla="*/ 5779477 w 6084277"/>
              <a:gd name="connsiteY85" fmla="*/ 46894 h 3145844"/>
              <a:gd name="connsiteX86" fmla="*/ 5814646 w 6084277"/>
              <a:gd name="connsiteY86" fmla="*/ 58618 h 3145844"/>
              <a:gd name="connsiteX87" fmla="*/ 5873262 w 6084277"/>
              <a:gd name="connsiteY87" fmla="*/ 46894 h 3145844"/>
              <a:gd name="connsiteX88" fmla="*/ 5943600 w 6084277"/>
              <a:gd name="connsiteY88" fmla="*/ 23448 h 3145844"/>
              <a:gd name="connsiteX89" fmla="*/ 5978769 w 6084277"/>
              <a:gd name="connsiteY89" fmla="*/ 11725 h 3145844"/>
              <a:gd name="connsiteX90" fmla="*/ 6084277 w 6084277"/>
              <a:gd name="connsiteY90" fmla="*/ 2 h 314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84277" h="3145844">
                <a:moveTo>
                  <a:pt x="0" y="3130064"/>
                </a:moveTo>
                <a:cubicBezTo>
                  <a:pt x="136097" y="3149506"/>
                  <a:pt x="120816" y="3152645"/>
                  <a:pt x="316523" y="3130064"/>
                </a:cubicBezTo>
                <a:cubicBezTo>
                  <a:pt x="341075" y="3127231"/>
                  <a:pt x="362151" y="3107017"/>
                  <a:pt x="386862" y="3106618"/>
                </a:cubicBezTo>
                <a:lnTo>
                  <a:pt x="1113692" y="3094894"/>
                </a:lnTo>
                <a:cubicBezTo>
                  <a:pt x="1241950" y="3052143"/>
                  <a:pt x="1047686" y="3120323"/>
                  <a:pt x="1184031" y="3059725"/>
                </a:cubicBezTo>
                <a:cubicBezTo>
                  <a:pt x="1206615" y="3049688"/>
                  <a:pt x="1230923" y="3044094"/>
                  <a:pt x="1254369" y="3036279"/>
                </a:cubicBezTo>
                <a:cubicBezTo>
                  <a:pt x="1266092" y="3032371"/>
                  <a:pt x="1277422" y="3026979"/>
                  <a:pt x="1289539" y="3024556"/>
                </a:cubicBezTo>
                <a:cubicBezTo>
                  <a:pt x="1379047" y="3006654"/>
                  <a:pt x="1328383" y="3015304"/>
                  <a:pt x="1441939" y="3001110"/>
                </a:cubicBezTo>
                <a:cubicBezTo>
                  <a:pt x="1548292" y="2974522"/>
                  <a:pt x="1416878" y="3005666"/>
                  <a:pt x="1570892" y="2977664"/>
                </a:cubicBezTo>
                <a:cubicBezTo>
                  <a:pt x="1603278" y="2971776"/>
                  <a:pt x="1622820" y="2964263"/>
                  <a:pt x="1652954" y="2954218"/>
                </a:cubicBezTo>
                <a:cubicBezTo>
                  <a:pt x="1698748" y="2908422"/>
                  <a:pt x="1650698" y="2949483"/>
                  <a:pt x="1711569" y="2919048"/>
                </a:cubicBezTo>
                <a:cubicBezTo>
                  <a:pt x="1724171" y="2912747"/>
                  <a:pt x="1732704" y="2896840"/>
                  <a:pt x="1746739" y="2895602"/>
                </a:cubicBezTo>
                <a:cubicBezTo>
                  <a:pt x="1867471" y="2884949"/>
                  <a:pt x="1989016" y="2887787"/>
                  <a:pt x="2110154" y="2883879"/>
                </a:cubicBezTo>
                <a:cubicBezTo>
                  <a:pt x="2133600" y="2868248"/>
                  <a:pt x="2160566" y="2856912"/>
                  <a:pt x="2180492" y="2836987"/>
                </a:cubicBezTo>
                <a:cubicBezTo>
                  <a:pt x="2188308" y="2829172"/>
                  <a:pt x="2194053" y="2818484"/>
                  <a:pt x="2203939" y="2813541"/>
                </a:cubicBezTo>
                <a:cubicBezTo>
                  <a:pt x="2226044" y="2802488"/>
                  <a:pt x="2250831" y="2797910"/>
                  <a:pt x="2274277" y="2790094"/>
                </a:cubicBezTo>
                <a:lnTo>
                  <a:pt x="2344616" y="2766648"/>
                </a:lnTo>
                <a:cubicBezTo>
                  <a:pt x="2375877" y="2758833"/>
                  <a:pt x="2407830" y="2753392"/>
                  <a:pt x="2438400" y="2743202"/>
                </a:cubicBezTo>
                <a:cubicBezTo>
                  <a:pt x="2450123" y="2739294"/>
                  <a:pt x="2461356" y="2733358"/>
                  <a:pt x="2473569" y="2731479"/>
                </a:cubicBezTo>
                <a:cubicBezTo>
                  <a:pt x="2563505" y="2717643"/>
                  <a:pt x="2620226" y="2725578"/>
                  <a:pt x="2708031" y="2696310"/>
                </a:cubicBezTo>
                <a:cubicBezTo>
                  <a:pt x="2796433" y="2666843"/>
                  <a:pt x="2687464" y="2706593"/>
                  <a:pt x="2778369" y="2661141"/>
                </a:cubicBezTo>
                <a:cubicBezTo>
                  <a:pt x="2789422" y="2655615"/>
                  <a:pt x="2801816" y="2653326"/>
                  <a:pt x="2813539" y="2649418"/>
                </a:cubicBezTo>
                <a:cubicBezTo>
                  <a:pt x="2830840" y="2623466"/>
                  <a:pt x="2845074" y="2597132"/>
                  <a:pt x="2872154" y="2579079"/>
                </a:cubicBezTo>
                <a:cubicBezTo>
                  <a:pt x="2882436" y="2572224"/>
                  <a:pt x="2896270" y="2572882"/>
                  <a:pt x="2907323" y="2567356"/>
                </a:cubicBezTo>
                <a:cubicBezTo>
                  <a:pt x="2919925" y="2561055"/>
                  <a:pt x="2929617" y="2549632"/>
                  <a:pt x="2942492" y="2543910"/>
                </a:cubicBezTo>
                <a:cubicBezTo>
                  <a:pt x="2992637" y="2521623"/>
                  <a:pt x="3011983" y="2522381"/>
                  <a:pt x="3059723" y="2508741"/>
                </a:cubicBezTo>
                <a:cubicBezTo>
                  <a:pt x="3071605" y="2505346"/>
                  <a:pt x="3083169" y="2500926"/>
                  <a:pt x="3094892" y="2497018"/>
                </a:cubicBezTo>
                <a:cubicBezTo>
                  <a:pt x="3106615" y="2489202"/>
                  <a:pt x="3117460" y="2479872"/>
                  <a:pt x="3130062" y="2473571"/>
                </a:cubicBezTo>
                <a:cubicBezTo>
                  <a:pt x="3141115" y="2468045"/>
                  <a:pt x="3154429" y="2467849"/>
                  <a:pt x="3165231" y="2461848"/>
                </a:cubicBezTo>
                <a:cubicBezTo>
                  <a:pt x="3189864" y="2448163"/>
                  <a:pt x="3215643" y="2434881"/>
                  <a:pt x="3235569" y="2414956"/>
                </a:cubicBezTo>
                <a:cubicBezTo>
                  <a:pt x="3243385" y="2407141"/>
                  <a:pt x="3248857" y="2395864"/>
                  <a:pt x="3259016" y="2391510"/>
                </a:cubicBezTo>
                <a:cubicBezTo>
                  <a:pt x="3277330" y="2383661"/>
                  <a:pt x="3298408" y="2385030"/>
                  <a:pt x="3317631" y="2379787"/>
                </a:cubicBezTo>
                <a:cubicBezTo>
                  <a:pt x="3341474" y="2373284"/>
                  <a:pt x="3387969" y="2356341"/>
                  <a:pt x="3387969" y="2356341"/>
                </a:cubicBezTo>
                <a:cubicBezTo>
                  <a:pt x="3391877" y="2344618"/>
                  <a:pt x="3390954" y="2329909"/>
                  <a:pt x="3399692" y="2321171"/>
                </a:cubicBezTo>
                <a:cubicBezTo>
                  <a:pt x="3419617" y="2301246"/>
                  <a:pt x="3470031" y="2274279"/>
                  <a:pt x="3470031" y="2274279"/>
                </a:cubicBezTo>
                <a:cubicBezTo>
                  <a:pt x="3523054" y="2194745"/>
                  <a:pt x="3496998" y="2223867"/>
                  <a:pt x="3540369" y="2180494"/>
                </a:cubicBezTo>
                <a:lnTo>
                  <a:pt x="3563816" y="2110156"/>
                </a:lnTo>
                <a:cubicBezTo>
                  <a:pt x="3567724" y="2098433"/>
                  <a:pt x="3568685" y="2085269"/>
                  <a:pt x="3575539" y="2074987"/>
                </a:cubicBezTo>
                <a:lnTo>
                  <a:pt x="3622431" y="2004648"/>
                </a:lnTo>
                <a:cubicBezTo>
                  <a:pt x="3630246" y="1992925"/>
                  <a:pt x="3634154" y="1977294"/>
                  <a:pt x="3645877" y="1969479"/>
                </a:cubicBezTo>
                <a:lnTo>
                  <a:pt x="3681046" y="1946033"/>
                </a:lnTo>
                <a:cubicBezTo>
                  <a:pt x="3753217" y="1837777"/>
                  <a:pt x="3661115" y="1970948"/>
                  <a:pt x="3727939" y="1887418"/>
                </a:cubicBezTo>
                <a:cubicBezTo>
                  <a:pt x="3736741" y="1876416"/>
                  <a:pt x="3741422" y="1862211"/>
                  <a:pt x="3751385" y="1852248"/>
                </a:cubicBezTo>
                <a:cubicBezTo>
                  <a:pt x="3761348" y="1842285"/>
                  <a:pt x="3776591" y="1838765"/>
                  <a:pt x="3786554" y="1828802"/>
                </a:cubicBezTo>
                <a:cubicBezTo>
                  <a:pt x="3894345" y="1721011"/>
                  <a:pt x="3740750" y="1844618"/>
                  <a:pt x="3868616" y="1735018"/>
                </a:cubicBezTo>
                <a:cubicBezTo>
                  <a:pt x="3879314" y="1725849"/>
                  <a:pt x="3892961" y="1720591"/>
                  <a:pt x="3903785" y="1711571"/>
                </a:cubicBezTo>
                <a:cubicBezTo>
                  <a:pt x="3916521" y="1700957"/>
                  <a:pt x="3926218" y="1687016"/>
                  <a:pt x="3938954" y="1676402"/>
                </a:cubicBezTo>
                <a:cubicBezTo>
                  <a:pt x="3949778" y="1667382"/>
                  <a:pt x="3963299" y="1661976"/>
                  <a:pt x="3974123" y="1652956"/>
                </a:cubicBezTo>
                <a:cubicBezTo>
                  <a:pt x="3986859" y="1642342"/>
                  <a:pt x="3996205" y="1627965"/>
                  <a:pt x="4009292" y="1617787"/>
                </a:cubicBezTo>
                <a:cubicBezTo>
                  <a:pt x="4031535" y="1600487"/>
                  <a:pt x="4056185" y="1586525"/>
                  <a:pt x="4079631" y="1570894"/>
                </a:cubicBezTo>
                <a:cubicBezTo>
                  <a:pt x="4114950" y="1547348"/>
                  <a:pt x="4120048" y="1541849"/>
                  <a:pt x="4161692" y="1524002"/>
                </a:cubicBezTo>
                <a:cubicBezTo>
                  <a:pt x="4173050" y="1519134"/>
                  <a:pt x="4185139" y="1516187"/>
                  <a:pt x="4196862" y="1512279"/>
                </a:cubicBezTo>
                <a:cubicBezTo>
                  <a:pt x="4217464" y="1450472"/>
                  <a:pt x="4194968" y="1500485"/>
                  <a:pt x="4243754" y="1441941"/>
                </a:cubicBezTo>
                <a:cubicBezTo>
                  <a:pt x="4252774" y="1431117"/>
                  <a:pt x="4256198" y="1415573"/>
                  <a:pt x="4267200" y="1406771"/>
                </a:cubicBezTo>
                <a:cubicBezTo>
                  <a:pt x="4276849" y="1399051"/>
                  <a:pt x="4290646" y="1398956"/>
                  <a:pt x="4302369" y="1395048"/>
                </a:cubicBezTo>
                <a:cubicBezTo>
                  <a:pt x="4326488" y="1358871"/>
                  <a:pt x="4325884" y="1354797"/>
                  <a:pt x="4360985" y="1324710"/>
                </a:cubicBezTo>
                <a:cubicBezTo>
                  <a:pt x="4375820" y="1311995"/>
                  <a:pt x="4392867" y="1302049"/>
                  <a:pt x="4407877" y="1289541"/>
                </a:cubicBezTo>
                <a:cubicBezTo>
                  <a:pt x="4474697" y="1233857"/>
                  <a:pt x="4379536" y="1300618"/>
                  <a:pt x="4466492" y="1242648"/>
                </a:cubicBezTo>
                <a:cubicBezTo>
                  <a:pt x="4495963" y="1154243"/>
                  <a:pt x="4456207" y="1263219"/>
                  <a:pt x="4501662" y="1172310"/>
                </a:cubicBezTo>
                <a:cubicBezTo>
                  <a:pt x="4532099" y="1111436"/>
                  <a:pt x="4491035" y="1159492"/>
                  <a:pt x="4536831" y="1113694"/>
                </a:cubicBezTo>
                <a:cubicBezTo>
                  <a:pt x="4540739" y="1101971"/>
                  <a:pt x="4542553" y="1089327"/>
                  <a:pt x="4548554" y="1078525"/>
                </a:cubicBezTo>
                <a:cubicBezTo>
                  <a:pt x="4583610" y="1015424"/>
                  <a:pt x="4587895" y="1015738"/>
                  <a:pt x="4630616" y="973018"/>
                </a:cubicBezTo>
                <a:cubicBezTo>
                  <a:pt x="4634524" y="957387"/>
                  <a:pt x="4640210" y="942096"/>
                  <a:pt x="4642339" y="926125"/>
                </a:cubicBezTo>
                <a:cubicBezTo>
                  <a:pt x="4648043" y="883342"/>
                  <a:pt x="4645018" y="839375"/>
                  <a:pt x="4654062" y="797171"/>
                </a:cubicBezTo>
                <a:cubicBezTo>
                  <a:pt x="4657014" y="783394"/>
                  <a:pt x="4671207" y="774604"/>
                  <a:pt x="4677508" y="762002"/>
                </a:cubicBezTo>
                <a:cubicBezTo>
                  <a:pt x="4726043" y="664931"/>
                  <a:pt x="4645484" y="792453"/>
                  <a:pt x="4712677" y="691664"/>
                </a:cubicBezTo>
                <a:cubicBezTo>
                  <a:pt x="4721732" y="664500"/>
                  <a:pt x="4730462" y="632780"/>
                  <a:pt x="4747846" y="609602"/>
                </a:cubicBezTo>
                <a:cubicBezTo>
                  <a:pt x="4761109" y="591918"/>
                  <a:pt x="4780182" y="579346"/>
                  <a:pt x="4794739" y="562710"/>
                </a:cubicBezTo>
                <a:cubicBezTo>
                  <a:pt x="4807605" y="548006"/>
                  <a:pt x="4817400" y="530828"/>
                  <a:pt x="4829908" y="515818"/>
                </a:cubicBezTo>
                <a:cubicBezTo>
                  <a:pt x="4836984" y="507327"/>
                  <a:pt x="4846161" y="500763"/>
                  <a:pt x="4853354" y="492371"/>
                </a:cubicBezTo>
                <a:cubicBezTo>
                  <a:pt x="4869638" y="473373"/>
                  <a:pt x="4883769" y="452586"/>
                  <a:pt x="4900246" y="433756"/>
                </a:cubicBezTo>
                <a:cubicBezTo>
                  <a:pt x="4911163" y="421279"/>
                  <a:pt x="4925469" y="411850"/>
                  <a:pt x="4935416" y="398587"/>
                </a:cubicBezTo>
                <a:cubicBezTo>
                  <a:pt x="4949087" y="380358"/>
                  <a:pt x="4956156" y="357606"/>
                  <a:pt x="4970585" y="339971"/>
                </a:cubicBezTo>
                <a:cubicBezTo>
                  <a:pt x="4991582" y="314308"/>
                  <a:pt x="5017477" y="293079"/>
                  <a:pt x="5040923" y="269633"/>
                </a:cubicBezTo>
                <a:lnTo>
                  <a:pt x="5099539" y="211018"/>
                </a:lnTo>
                <a:cubicBezTo>
                  <a:pt x="5111262" y="199295"/>
                  <a:pt x="5120913" y="185044"/>
                  <a:pt x="5134708" y="175848"/>
                </a:cubicBezTo>
                <a:cubicBezTo>
                  <a:pt x="5158154" y="160217"/>
                  <a:pt x="5178313" y="137867"/>
                  <a:pt x="5205046" y="128956"/>
                </a:cubicBezTo>
                <a:cubicBezTo>
                  <a:pt x="5228492" y="121141"/>
                  <a:pt x="5251408" y="111504"/>
                  <a:pt x="5275385" y="105510"/>
                </a:cubicBezTo>
                <a:cubicBezTo>
                  <a:pt x="5291016" y="101602"/>
                  <a:pt x="5306845" y="98417"/>
                  <a:pt x="5322277" y="93787"/>
                </a:cubicBezTo>
                <a:cubicBezTo>
                  <a:pt x="5345949" y="86685"/>
                  <a:pt x="5369170" y="78156"/>
                  <a:pt x="5392616" y="70341"/>
                </a:cubicBezTo>
                <a:cubicBezTo>
                  <a:pt x="5404339" y="66433"/>
                  <a:pt x="5415668" y="61042"/>
                  <a:pt x="5427785" y="58618"/>
                </a:cubicBezTo>
                <a:cubicBezTo>
                  <a:pt x="5447323" y="54710"/>
                  <a:pt x="5467177" y="52137"/>
                  <a:pt x="5486400" y="46894"/>
                </a:cubicBezTo>
                <a:cubicBezTo>
                  <a:pt x="5510244" y="40391"/>
                  <a:pt x="5533293" y="31263"/>
                  <a:pt x="5556739" y="23448"/>
                </a:cubicBezTo>
                <a:lnTo>
                  <a:pt x="5591908" y="11725"/>
                </a:lnTo>
                <a:cubicBezTo>
                  <a:pt x="5630985" y="15633"/>
                  <a:pt x="5670540" y="16211"/>
                  <a:pt x="5709139" y="23448"/>
                </a:cubicBezTo>
                <a:cubicBezTo>
                  <a:pt x="5733430" y="28003"/>
                  <a:pt x="5756031" y="39078"/>
                  <a:pt x="5779477" y="46894"/>
                </a:cubicBezTo>
                <a:lnTo>
                  <a:pt x="5814646" y="58618"/>
                </a:lnTo>
                <a:cubicBezTo>
                  <a:pt x="5834185" y="54710"/>
                  <a:pt x="5854038" y="52137"/>
                  <a:pt x="5873262" y="46894"/>
                </a:cubicBezTo>
                <a:cubicBezTo>
                  <a:pt x="5897105" y="40391"/>
                  <a:pt x="5920154" y="31263"/>
                  <a:pt x="5943600" y="23448"/>
                </a:cubicBezTo>
                <a:cubicBezTo>
                  <a:pt x="5955323" y="19540"/>
                  <a:pt x="5966507" y="13258"/>
                  <a:pt x="5978769" y="11725"/>
                </a:cubicBezTo>
                <a:cubicBezTo>
                  <a:pt x="6076431" y="-483"/>
                  <a:pt x="6041049" y="2"/>
                  <a:pt x="6084277" y="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F4B23CA-A850-AC4B-969A-D8433D97706A}"/>
              </a:ext>
            </a:extLst>
          </p:cNvPr>
          <p:cNvSpPr txBox="1"/>
          <p:nvPr/>
        </p:nvSpPr>
        <p:spPr>
          <a:xfrm>
            <a:off x="4614205" y="6122142"/>
            <a:ext cx="1426160" cy="369332"/>
          </a:xfrm>
          <a:prstGeom prst="rect">
            <a:avLst/>
          </a:prstGeom>
          <a:noFill/>
        </p:spPr>
        <p:txBody>
          <a:bodyPr wrap="none" rtlCol="0">
            <a:spAutoFit/>
          </a:bodyPr>
          <a:lstStyle/>
          <a:p>
            <a:r>
              <a:rPr lang="en-US" dirty="0"/>
              <a:t>(e.g., income)</a:t>
            </a:r>
          </a:p>
        </p:txBody>
      </p:sp>
      <p:sp>
        <p:nvSpPr>
          <p:cNvPr id="17" name="TextBox 16">
            <a:extLst>
              <a:ext uri="{FF2B5EF4-FFF2-40B4-BE49-F238E27FC236}">
                <a16:creationId xmlns:a16="http://schemas.microsoft.com/office/drawing/2014/main" id="{10642246-C2F2-A14C-9A40-C8D82791746C}"/>
              </a:ext>
            </a:extLst>
          </p:cNvPr>
          <p:cNvSpPr txBox="1"/>
          <p:nvPr/>
        </p:nvSpPr>
        <p:spPr>
          <a:xfrm>
            <a:off x="117446" y="3897141"/>
            <a:ext cx="1676179" cy="646331"/>
          </a:xfrm>
          <a:prstGeom prst="rect">
            <a:avLst/>
          </a:prstGeom>
          <a:noFill/>
        </p:spPr>
        <p:txBody>
          <a:bodyPr wrap="square" rtlCol="0">
            <a:spAutoFit/>
          </a:bodyPr>
          <a:lstStyle/>
          <a:p>
            <a:r>
              <a:rPr lang="en-US" dirty="0"/>
              <a:t>(e.g., properties you can afford)</a:t>
            </a:r>
          </a:p>
        </p:txBody>
      </p:sp>
      <p:sp>
        <p:nvSpPr>
          <p:cNvPr id="18" name="TextBox 17">
            <a:extLst>
              <a:ext uri="{FF2B5EF4-FFF2-40B4-BE49-F238E27FC236}">
                <a16:creationId xmlns:a16="http://schemas.microsoft.com/office/drawing/2014/main" id="{2B2929C3-EA0C-784A-B1B1-10CB2E1C0C5E}"/>
              </a:ext>
            </a:extLst>
          </p:cNvPr>
          <p:cNvSpPr txBox="1"/>
          <p:nvPr/>
        </p:nvSpPr>
        <p:spPr>
          <a:xfrm>
            <a:off x="2766643" y="1334710"/>
            <a:ext cx="4173416" cy="646331"/>
          </a:xfrm>
          <a:prstGeom prst="rect">
            <a:avLst/>
          </a:prstGeom>
          <a:noFill/>
        </p:spPr>
        <p:txBody>
          <a:bodyPr wrap="square" rtlCol="0">
            <a:spAutoFit/>
          </a:bodyPr>
          <a:lstStyle/>
          <a:p>
            <a:r>
              <a:rPr lang="en-US" dirty="0"/>
              <a:t>How do people learn to the relationship between different (continuous) quantities?</a:t>
            </a:r>
            <a:endParaRPr lang="en-US" dirty="0">
              <a:solidFill>
                <a:schemeClr val="accent1"/>
              </a:solidFill>
            </a:endParaRPr>
          </a:p>
        </p:txBody>
      </p:sp>
    </p:spTree>
    <p:extLst>
      <p:ext uri="{BB962C8B-B14F-4D97-AF65-F5344CB8AC3E}">
        <p14:creationId xmlns:p14="http://schemas.microsoft.com/office/powerpoint/2010/main" val="294279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9D0A-23C4-8B44-8CD3-36D96BEC3796}"/>
              </a:ext>
            </a:extLst>
          </p:cNvPr>
          <p:cNvSpPr>
            <a:spLocks noGrp="1"/>
          </p:cNvSpPr>
          <p:nvPr>
            <p:ph type="title"/>
          </p:nvPr>
        </p:nvSpPr>
        <p:spPr/>
        <p:txBody>
          <a:bodyPr/>
          <a:lstStyle/>
          <a:p>
            <a:r>
              <a:rPr lang="en-US" dirty="0"/>
              <a:t>Function learning problems</a:t>
            </a:r>
          </a:p>
        </p:txBody>
      </p:sp>
      <p:grpSp>
        <p:nvGrpSpPr>
          <p:cNvPr id="4" name="Group 3">
            <a:extLst>
              <a:ext uri="{FF2B5EF4-FFF2-40B4-BE49-F238E27FC236}">
                <a16:creationId xmlns:a16="http://schemas.microsoft.com/office/drawing/2014/main" id="{3D48A041-C725-6448-A7A7-EC0C0B75B89E}"/>
              </a:ext>
            </a:extLst>
          </p:cNvPr>
          <p:cNvGrpSpPr/>
          <p:nvPr/>
        </p:nvGrpSpPr>
        <p:grpSpPr>
          <a:xfrm>
            <a:off x="628650" y="3083174"/>
            <a:ext cx="2028097" cy="2016366"/>
            <a:chOff x="1969472" y="1828803"/>
            <a:chExt cx="4536836" cy="3842472"/>
          </a:xfrm>
        </p:grpSpPr>
        <p:sp>
          <p:nvSpPr>
            <p:cNvPr id="8" name="Rounded Rectangle 7">
              <a:extLst>
                <a:ext uri="{FF2B5EF4-FFF2-40B4-BE49-F238E27FC236}">
                  <a16:creationId xmlns:a16="http://schemas.microsoft.com/office/drawing/2014/main" id="{6FD00ADA-34E2-9A43-9D89-CA1A858D8479}"/>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5B77A9E-9E28-0743-9FFF-278E6DA1993C}"/>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D5C0A1B-52AF-0A4E-ABB9-C30141C5AC08}"/>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33F57E1-D9F6-6342-917A-026CCB48C917}"/>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D840D9CC-E394-B740-AED5-BEB74A67E943}"/>
              </a:ext>
            </a:extLst>
          </p:cNvPr>
          <p:cNvCxnSpPr/>
          <p:nvPr/>
        </p:nvCxnSpPr>
        <p:spPr>
          <a:xfrm flipV="1">
            <a:off x="1173768" y="3376972"/>
            <a:ext cx="1160584" cy="114786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3F91764-3506-DF45-8625-58D68D2A03DC}"/>
              </a:ext>
            </a:extLst>
          </p:cNvPr>
          <p:cNvSpPr txBox="1"/>
          <p:nvPr/>
        </p:nvSpPr>
        <p:spPr>
          <a:xfrm>
            <a:off x="1139759" y="2640204"/>
            <a:ext cx="1479123" cy="369332"/>
          </a:xfrm>
          <a:prstGeom prst="rect">
            <a:avLst/>
          </a:prstGeom>
          <a:noFill/>
        </p:spPr>
        <p:txBody>
          <a:bodyPr wrap="none" rtlCol="0">
            <a:spAutoFit/>
          </a:bodyPr>
          <a:lstStyle/>
          <a:p>
            <a:r>
              <a:rPr lang="en-US" dirty="0"/>
              <a:t>Positive linear</a:t>
            </a:r>
          </a:p>
        </p:txBody>
      </p:sp>
      <p:grpSp>
        <p:nvGrpSpPr>
          <p:cNvPr id="22" name="Group 21">
            <a:extLst>
              <a:ext uri="{FF2B5EF4-FFF2-40B4-BE49-F238E27FC236}">
                <a16:creationId xmlns:a16="http://schemas.microsoft.com/office/drawing/2014/main" id="{EB62075C-EB4A-0A49-89B2-BC789A6F1C20}"/>
              </a:ext>
            </a:extLst>
          </p:cNvPr>
          <p:cNvGrpSpPr/>
          <p:nvPr/>
        </p:nvGrpSpPr>
        <p:grpSpPr>
          <a:xfrm>
            <a:off x="3430465" y="3112933"/>
            <a:ext cx="2028097" cy="2016366"/>
            <a:chOff x="1969472" y="1828803"/>
            <a:chExt cx="4536836" cy="3842472"/>
          </a:xfrm>
        </p:grpSpPr>
        <p:sp>
          <p:nvSpPr>
            <p:cNvPr id="23" name="Rounded Rectangle 22">
              <a:extLst>
                <a:ext uri="{FF2B5EF4-FFF2-40B4-BE49-F238E27FC236}">
                  <a16:creationId xmlns:a16="http://schemas.microsoft.com/office/drawing/2014/main" id="{20B6A479-BC39-2145-8410-64AE56B42CA5}"/>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40D13861-E19C-BD4C-B754-0FFC217FC3BF}"/>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CBA9F46E-E150-4A46-B93E-758AF76A8B6F}"/>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805FA573-0AAD-2D45-B385-F9F7973523A6}"/>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a:extLst>
              <a:ext uri="{FF2B5EF4-FFF2-40B4-BE49-F238E27FC236}">
                <a16:creationId xmlns:a16="http://schemas.microsoft.com/office/drawing/2014/main" id="{E848A9C5-155E-814B-A56A-471316C2FD4F}"/>
              </a:ext>
            </a:extLst>
          </p:cNvPr>
          <p:cNvCxnSpPr>
            <a:cxnSpLocks/>
          </p:cNvCxnSpPr>
          <p:nvPr/>
        </p:nvCxnSpPr>
        <p:spPr>
          <a:xfrm>
            <a:off x="3887136" y="3551204"/>
            <a:ext cx="1355381" cy="81668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E98DEB8-079D-0643-8683-68F0937C38B6}"/>
              </a:ext>
            </a:extLst>
          </p:cNvPr>
          <p:cNvSpPr txBox="1"/>
          <p:nvPr/>
        </p:nvSpPr>
        <p:spPr>
          <a:xfrm>
            <a:off x="3825264" y="2605862"/>
            <a:ext cx="1587486" cy="369332"/>
          </a:xfrm>
          <a:prstGeom prst="rect">
            <a:avLst/>
          </a:prstGeom>
          <a:noFill/>
        </p:spPr>
        <p:txBody>
          <a:bodyPr wrap="none" rtlCol="0">
            <a:spAutoFit/>
          </a:bodyPr>
          <a:lstStyle/>
          <a:p>
            <a:r>
              <a:rPr lang="en-US" dirty="0"/>
              <a:t>Negative linear</a:t>
            </a:r>
          </a:p>
        </p:txBody>
      </p:sp>
      <p:grpSp>
        <p:nvGrpSpPr>
          <p:cNvPr id="30" name="Group 29">
            <a:extLst>
              <a:ext uri="{FF2B5EF4-FFF2-40B4-BE49-F238E27FC236}">
                <a16:creationId xmlns:a16="http://schemas.microsoft.com/office/drawing/2014/main" id="{16A23FC7-8B5A-B940-B5FF-F03D8B4842A8}"/>
              </a:ext>
            </a:extLst>
          </p:cNvPr>
          <p:cNvGrpSpPr/>
          <p:nvPr/>
        </p:nvGrpSpPr>
        <p:grpSpPr>
          <a:xfrm>
            <a:off x="6232280" y="3147275"/>
            <a:ext cx="2028097" cy="2016366"/>
            <a:chOff x="1969472" y="1828803"/>
            <a:chExt cx="4536836" cy="3842472"/>
          </a:xfrm>
        </p:grpSpPr>
        <p:sp>
          <p:nvSpPr>
            <p:cNvPr id="31" name="Rounded Rectangle 30">
              <a:extLst>
                <a:ext uri="{FF2B5EF4-FFF2-40B4-BE49-F238E27FC236}">
                  <a16:creationId xmlns:a16="http://schemas.microsoft.com/office/drawing/2014/main" id="{34CC1432-B6FB-A44A-BAB5-51F6400DB45C}"/>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596FB944-483E-0D49-8257-A37BA368F73D}"/>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2B9C5878-2AFF-4D49-8EC8-37D465E05585}"/>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455C7DC3-62BA-4443-91B4-6557AD34D7D6}"/>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6F39A0BE-E735-3C40-B612-2EA0F820F6B8}"/>
              </a:ext>
            </a:extLst>
          </p:cNvPr>
          <p:cNvSpPr txBox="1"/>
          <p:nvPr/>
        </p:nvSpPr>
        <p:spPr>
          <a:xfrm>
            <a:off x="6627079" y="2640204"/>
            <a:ext cx="1065676" cy="369332"/>
          </a:xfrm>
          <a:prstGeom prst="rect">
            <a:avLst/>
          </a:prstGeom>
          <a:noFill/>
        </p:spPr>
        <p:txBody>
          <a:bodyPr wrap="none" rtlCol="0">
            <a:spAutoFit/>
          </a:bodyPr>
          <a:lstStyle/>
          <a:p>
            <a:r>
              <a:rPr lang="en-US" dirty="0"/>
              <a:t>U-shaped</a:t>
            </a:r>
          </a:p>
        </p:txBody>
      </p:sp>
      <p:sp>
        <p:nvSpPr>
          <p:cNvPr id="37" name="Freeform 36">
            <a:extLst>
              <a:ext uri="{FF2B5EF4-FFF2-40B4-BE49-F238E27FC236}">
                <a16:creationId xmlns:a16="http://schemas.microsoft.com/office/drawing/2014/main" id="{E07D0158-7BCE-574B-B918-1E5ACD3DC4B2}"/>
              </a:ext>
            </a:extLst>
          </p:cNvPr>
          <p:cNvSpPr/>
          <p:nvPr/>
        </p:nvSpPr>
        <p:spPr>
          <a:xfrm>
            <a:off x="6655478" y="3551204"/>
            <a:ext cx="1219200" cy="949669"/>
          </a:xfrm>
          <a:custGeom>
            <a:avLst/>
            <a:gdLst>
              <a:gd name="connsiteX0" fmla="*/ 0 w 1219200"/>
              <a:gd name="connsiteY0" fmla="*/ 46893 h 949669"/>
              <a:gd name="connsiteX1" fmla="*/ 633047 w 1219200"/>
              <a:gd name="connsiteY1" fmla="*/ 949570 h 949669"/>
              <a:gd name="connsiteX2" fmla="*/ 1219200 w 1219200"/>
              <a:gd name="connsiteY2" fmla="*/ 0 h 949669"/>
            </a:gdLst>
            <a:ahLst/>
            <a:cxnLst>
              <a:cxn ang="0">
                <a:pos x="connsiteX0" y="connsiteY0"/>
              </a:cxn>
              <a:cxn ang="0">
                <a:pos x="connsiteX1" y="connsiteY1"/>
              </a:cxn>
              <a:cxn ang="0">
                <a:pos x="connsiteX2" y="connsiteY2"/>
              </a:cxn>
            </a:cxnLst>
            <a:rect l="l" t="t" r="r" b="b"/>
            <a:pathLst>
              <a:path w="1219200" h="949669">
                <a:moveTo>
                  <a:pt x="0" y="46893"/>
                </a:moveTo>
                <a:cubicBezTo>
                  <a:pt x="214923" y="502139"/>
                  <a:pt x="429847" y="957386"/>
                  <a:pt x="633047" y="949570"/>
                </a:cubicBezTo>
                <a:cubicBezTo>
                  <a:pt x="836247" y="941755"/>
                  <a:pt x="1027723" y="470877"/>
                  <a:pt x="121920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94F73C2-73E5-9345-94B6-98C895C44B07}"/>
              </a:ext>
            </a:extLst>
          </p:cNvPr>
          <p:cNvSpPr txBox="1"/>
          <p:nvPr/>
        </p:nvSpPr>
        <p:spPr>
          <a:xfrm>
            <a:off x="2334352" y="1256155"/>
            <a:ext cx="516664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There are many possible types of function</a:t>
            </a:r>
          </a:p>
          <a:p>
            <a:pPr marL="285750" indent="-285750">
              <a:buFont typeface="Arial" panose="020B0604020202020204" pitchFamily="34" charset="0"/>
              <a:buChar char="•"/>
            </a:pPr>
            <a:r>
              <a:rPr lang="en-US" dirty="0"/>
              <a:t>Consistent finding in the function learning literature is that people find it easiest to learn positive linear functions</a:t>
            </a:r>
          </a:p>
        </p:txBody>
      </p:sp>
      <p:sp>
        <p:nvSpPr>
          <p:cNvPr id="39" name="TextBox 38">
            <a:extLst>
              <a:ext uri="{FF2B5EF4-FFF2-40B4-BE49-F238E27FC236}">
                <a16:creationId xmlns:a16="http://schemas.microsoft.com/office/drawing/2014/main" id="{FE8EBF76-FF85-F449-A63F-C0C954630D4C}"/>
              </a:ext>
            </a:extLst>
          </p:cNvPr>
          <p:cNvSpPr txBox="1"/>
          <p:nvPr/>
        </p:nvSpPr>
        <p:spPr>
          <a:xfrm>
            <a:off x="2334352" y="5617984"/>
            <a:ext cx="5166646" cy="923330"/>
          </a:xfrm>
          <a:prstGeom prst="rect">
            <a:avLst/>
          </a:prstGeom>
          <a:noFill/>
        </p:spPr>
        <p:txBody>
          <a:bodyPr wrap="square" rtlCol="0">
            <a:spAutoFit/>
          </a:bodyPr>
          <a:lstStyle/>
          <a:p>
            <a:pPr marL="285750" indent="-285750">
              <a:buFont typeface="Arial" panose="020B0604020202020204" pitchFamily="34" charset="0"/>
              <a:buChar char="•"/>
            </a:pPr>
            <a:r>
              <a:rPr lang="en-US" dirty="0"/>
              <a:t>Prediction: iterated learning chains for a function learning experiment should be biased towards positive linear</a:t>
            </a:r>
          </a:p>
        </p:txBody>
      </p:sp>
    </p:spTree>
    <p:extLst>
      <p:ext uri="{BB962C8B-B14F-4D97-AF65-F5344CB8AC3E}">
        <p14:creationId xmlns:p14="http://schemas.microsoft.com/office/powerpoint/2010/main" val="680664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9D0A-23C4-8B44-8CD3-36D96BEC3796}"/>
              </a:ext>
            </a:extLst>
          </p:cNvPr>
          <p:cNvSpPr>
            <a:spLocks noGrp="1"/>
          </p:cNvSpPr>
          <p:nvPr>
            <p:ph type="title"/>
          </p:nvPr>
        </p:nvSpPr>
        <p:spPr/>
        <p:txBody>
          <a:bodyPr/>
          <a:lstStyle/>
          <a:p>
            <a:r>
              <a:rPr lang="en-US" dirty="0"/>
              <a:t>Function learning task</a:t>
            </a:r>
          </a:p>
        </p:txBody>
      </p:sp>
      <p:sp>
        <p:nvSpPr>
          <p:cNvPr id="6" name="TextBox 5">
            <a:extLst>
              <a:ext uri="{FF2B5EF4-FFF2-40B4-BE49-F238E27FC236}">
                <a16:creationId xmlns:a16="http://schemas.microsoft.com/office/drawing/2014/main" id="{32AA35F8-3435-F94D-A334-B93AD3BD542D}"/>
              </a:ext>
            </a:extLst>
          </p:cNvPr>
          <p:cNvSpPr txBox="1"/>
          <p:nvPr/>
        </p:nvSpPr>
        <p:spPr>
          <a:xfrm>
            <a:off x="3746732" y="1034043"/>
            <a:ext cx="1880643" cy="369332"/>
          </a:xfrm>
          <a:prstGeom prst="rect">
            <a:avLst/>
          </a:prstGeom>
          <a:noFill/>
        </p:spPr>
        <p:txBody>
          <a:bodyPr wrap="none" rtlCol="0">
            <a:spAutoFit/>
          </a:bodyPr>
          <a:lstStyle/>
          <a:p>
            <a:r>
              <a:rPr lang="en-US" dirty="0"/>
              <a:t>(Kalish et al 2007)</a:t>
            </a:r>
          </a:p>
        </p:txBody>
      </p:sp>
      <p:sp>
        <p:nvSpPr>
          <p:cNvPr id="8" name="Rounded Rectangle 7">
            <a:extLst>
              <a:ext uri="{FF2B5EF4-FFF2-40B4-BE49-F238E27FC236}">
                <a16:creationId xmlns:a16="http://schemas.microsoft.com/office/drawing/2014/main" id="{6FD00ADA-34E2-9A43-9D89-CA1A858D8479}"/>
              </a:ext>
            </a:extLst>
          </p:cNvPr>
          <p:cNvSpPr/>
          <p:nvPr/>
        </p:nvSpPr>
        <p:spPr>
          <a:xfrm>
            <a:off x="1629507" y="2072291"/>
            <a:ext cx="588498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5B77A9E-9E28-0743-9FFF-278E6DA1993C}"/>
              </a:ext>
            </a:extLst>
          </p:cNvPr>
          <p:cNvSpPr/>
          <p:nvPr/>
        </p:nvSpPr>
        <p:spPr>
          <a:xfrm>
            <a:off x="1629507" y="2069365"/>
            <a:ext cx="3634156"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D5C0A1B-52AF-0A4E-ABB9-C30141C5AC08}"/>
              </a:ext>
            </a:extLst>
          </p:cNvPr>
          <p:cNvSpPr/>
          <p:nvPr/>
        </p:nvSpPr>
        <p:spPr>
          <a:xfrm rot="5400000">
            <a:off x="3109426" y="4440238"/>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33F57E1-D9F6-6342-917A-026CCB48C917}"/>
              </a:ext>
            </a:extLst>
          </p:cNvPr>
          <p:cNvSpPr/>
          <p:nvPr/>
        </p:nvSpPr>
        <p:spPr>
          <a:xfrm rot="5400000">
            <a:off x="4305177" y="5635990"/>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C73A102-2FA9-294F-B55E-B35FFC23581D}"/>
              </a:ext>
            </a:extLst>
          </p:cNvPr>
          <p:cNvSpPr txBox="1"/>
          <p:nvPr/>
        </p:nvSpPr>
        <p:spPr>
          <a:xfrm>
            <a:off x="5955323" y="4911952"/>
            <a:ext cx="2661139" cy="1200329"/>
          </a:xfrm>
          <a:prstGeom prst="rect">
            <a:avLst/>
          </a:prstGeom>
          <a:noFill/>
        </p:spPr>
        <p:txBody>
          <a:bodyPr wrap="square" rtlCol="0">
            <a:spAutoFit/>
          </a:bodyPr>
          <a:lstStyle/>
          <a:p>
            <a:r>
              <a:rPr lang="en-US" dirty="0"/>
              <a:t>Participants could adjust the red slider to make their prediction about the output value</a:t>
            </a:r>
          </a:p>
        </p:txBody>
      </p:sp>
      <p:cxnSp>
        <p:nvCxnSpPr>
          <p:cNvPr id="14" name="Straight Arrow Connector 13">
            <a:extLst>
              <a:ext uri="{FF2B5EF4-FFF2-40B4-BE49-F238E27FC236}">
                <a16:creationId xmlns:a16="http://schemas.microsoft.com/office/drawing/2014/main" id="{FD5D9504-4951-DA40-8963-BDF1EF3303AE}"/>
              </a:ext>
            </a:extLst>
          </p:cNvPr>
          <p:cNvCxnSpPr/>
          <p:nvPr/>
        </p:nvCxnSpPr>
        <p:spPr>
          <a:xfrm flipH="1">
            <a:off x="5263663" y="5369169"/>
            <a:ext cx="56270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CBC4F43-82D2-5F4A-B768-5B5F276FBD76}"/>
              </a:ext>
            </a:extLst>
          </p:cNvPr>
          <p:cNvSpPr txBox="1"/>
          <p:nvPr/>
        </p:nvSpPr>
        <p:spPr>
          <a:xfrm>
            <a:off x="1717431" y="3229798"/>
            <a:ext cx="2661139" cy="923330"/>
          </a:xfrm>
          <a:prstGeom prst="rect">
            <a:avLst/>
          </a:prstGeom>
          <a:noFill/>
        </p:spPr>
        <p:txBody>
          <a:bodyPr wrap="square" rtlCol="0">
            <a:spAutoFit/>
          </a:bodyPr>
          <a:lstStyle/>
          <a:p>
            <a:r>
              <a:rPr lang="en-US" dirty="0"/>
              <a:t>The blue bar told participants the input value</a:t>
            </a:r>
          </a:p>
        </p:txBody>
      </p:sp>
      <p:cxnSp>
        <p:nvCxnSpPr>
          <p:cNvPr id="16" name="Straight Arrow Connector 15">
            <a:extLst>
              <a:ext uri="{FF2B5EF4-FFF2-40B4-BE49-F238E27FC236}">
                <a16:creationId xmlns:a16="http://schemas.microsoft.com/office/drawing/2014/main" id="{BBB1EF2A-449A-AC44-81C5-38A072FAAD7C}"/>
              </a:ext>
            </a:extLst>
          </p:cNvPr>
          <p:cNvCxnSpPr>
            <a:cxnSpLocks/>
          </p:cNvCxnSpPr>
          <p:nvPr/>
        </p:nvCxnSpPr>
        <p:spPr>
          <a:xfrm flipV="1">
            <a:off x="3048001" y="2636110"/>
            <a:ext cx="0" cy="590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8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9D0A-23C4-8B44-8CD3-36D96BEC3796}"/>
              </a:ext>
            </a:extLst>
          </p:cNvPr>
          <p:cNvSpPr>
            <a:spLocks noGrp="1"/>
          </p:cNvSpPr>
          <p:nvPr>
            <p:ph type="title"/>
          </p:nvPr>
        </p:nvSpPr>
        <p:spPr/>
        <p:txBody>
          <a:bodyPr/>
          <a:lstStyle/>
          <a:p>
            <a:r>
              <a:rPr lang="en-US" dirty="0"/>
              <a:t>Function learning task</a:t>
            </a:r>
          </a:p>
        </p:txBody>
      </p:sp>
      <p:sp>
        <p:nvSpPr>
          <p:cNvPr id="6" name="TextBox 5">
            <a:extLst>
              <a:ext uri="{FF2B5EF4-FFF2-40B4-BE49-F238E27FC236}">
                <a16:creationId xmlns:a16="http://schemas.microsoft.com/office/drawing/2014/main" id="{32AA35F8-3435-F94D-A334-B93AD3BD542D}"/>
              </a:ext>
            </a:extLst>
          </p:cNvPr>
          <p:cNvSpPr txBox="1"/>
          <p:nvPr/>
        </p:nvSpPr>
        <p:spPr>
          <a:xfrm>
            <a:off x="3746732" y="1034043"/>
            <a:ext cx="1880643" cy="369332"/>
          </a:xfrm>
          <a:prstGeom prst="rect">
            <a:avLst/>
          </a:prstGeom>
          <a:noFill/>
        </p:spPr>
        <p:txBody>
          <a:bodyPr wrap="none" rtlCol="0">
            <a:spAutoFit/>
          </a:bodyPr>
          <a:lstStyle/>
          <a:p>
            <a:r>
              <a:rPr lang="en-US" dirty="0"/>
              <a:t>(Kalish et al 2007)</a:t>
            </a:r>
          </a:p>
        </p:txBody>
      </p:sp>
      <p:grpSp>
        <p:nvGrpSpPr>
          <p:cNvPr id="3" name="Group 2">
            <a:extLst>
              <a:ext uri="{FF2B5EF4-FFF2-40B4-BE49-F238E27FC236}">
                <a16:creationId xmlns:a16="http://schemas.microsoft.com/office/drawing/2014/main" id="{6DA1263D-7165-A54B-B151-ED973017F9A9}"/>
              </a:ext>
            </a:extLst>
          </p:cNvPr>
          <p:cNvGrpSpPr/>
          <p:nvPr/>
        </p:nvGrpSpPr>
        <p:grpSpPr>
          <a:xfrm>
            <a:off x="1659964" y="2895714"/>
            <a:ext cx="1990192" cy="1711569"/>
            <a:chOff x="1629507" y="2069365"/>
            <a:chExt cx="5884985" cy="4232030"/>
          </a:xfrm>
        </p:grpSpPr>
        <p:sp>
          <p:nvSpPr>
            <p:cNvPr id="8" name="Rounded Rectangle 7">
              <a:extLst>
                <a:ext uri="{FF2B5EF4-FFF2-40B4-BE49-F238E27FC236}">
                  <a16:creationId xmlns:a16="http://schemas.microsoft.com/office/drawing/2014/main" id="{6FD00ADA-34E2-9A43-9D89-CA1A858D8479}"/>
                </a:ext>
              </a:extLst>
            </p:cNvPr>
            <p:cNvSpPr/>
            <p:nvPr/>
          </p:nvSpPr>
          <p:spPr>
            <a:xfrm>
              <a:off x="1629507" y="2072291"/>
              <a:ext cx="588498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5B77A9E-9E28-0743-9FFF-278E6DA1993C}"/>
                </a:ext>
              </a:extLst>
            </p:cNvPr>
            <p:cNvSpPr/>
            <p:nvPr/>
          </p:nvSpPr>
          <p:spPr>
            <a:xfrm>
              <a:off x="1629507" y="2069365"/>
              <a:ext cx="3634156"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D5C0A1B-52AF-0A4E-ABB9-C30141C5AC08}"/>
                </a:ext>
              </a:extLst>
            </p:cNvPr>
            <p:cNvSpPr/>
            <p:nvPr/>
          </p:nvSpPr>
          <p:spPr>
            <a:xfrm rot="5400000">
              <a:off x="3109426" y="4440238"/>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33F57E1-D9F6-6342-917A-026CCB48C917}"/>
                </a:ext>
              </a:extLst>
            </p:cNvPr>
            <p:cNvSpPr/>
            <p:nvPr/>
          </p:nvSpPr>
          <p:spPr>
            <a:xfrm rot="5400000">
              <a:off x="4305177" y="5635990"/>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B2E23FA-E6E9-F74F-A694-7AADC99E6FB7}"/>
              </a:ext>
            </a:extLst>
          </p:cNvPr>
          <p:cNvSpPr txBox="1"/>
          <p:nvPr/>
        </p:nvSpPr>
        <p:spPr>
          <a:xfrm>
            <a:off x="1068472" y="2127797"/>
            <a:ext cx="3173176" cy="369332"/>
          </a:xfrm>
          <a:prstGeom prst="rect">
            <a:avLst/>
          </a:prstGeom>
          <a:noFill/>
        </p:spPr>
        <p:txBody>
          <a:bodyPr wrap="none" rtlCol="0">
            <a:spAutoFit/>
          </a:bodyPr>
          <a:lstStyle/>
          <a:p>
            <a:r>
              <a:rPr lang="en-US" dirty="0"/>
              <a:t>Show stimulus and get response</a:t>
            </a:r>
          </a:p>
        </p:txBody>
      </p:sp>
      <p:sp>
        <p:nvSpPr>
          <p:cNvPr id="5" name="Right Arrow 4">
            <a:extLst>
              <a:ext uri="{FF2B5EF4-FFF2-40B4-BE49-F238E27FC236}">
                <a16:creationId xmlns:a16="http://schemas.microsoft.com/office/drawing/2014/main" id="{50B68ACF-8E80-5440-A962-7318A456E9C1}"/>
              </a:ext>
            </a:extLst>
          </p:cNvPr>
          <p:cNvSpPr/>
          <p:nvPr/>
        </p:nvSpPr>
        <p:spPr>
          <a:xfrm>
            <a:off x="4347084" y="3458229"/>
            <a:ext cx="914400" cy="787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1F3F9BD-2406-1347-90D0-F9F70177E571}"/>
              </a:ext>
            </a:extLst>
          </p:cNvPr>
          <p:cNvSpPr txBox="1"/>
          <p:nvPr/>
        </p:nvSpPr>
        <p:spPr>
          <a:xfrm>
            <a:off x="5814646" y="2127797"/>
            <a:ext cx="2731477" cy="923330"/>
          </a:xfrm>
          <a:prstGeom prst="rect">
            <a:avLst/>
          </a:prstGeom>
          <a:noFill/>
        </p:spPr>
        <p:txBody>
          <a:bodyPr wrap="square" rtlCol="0">
            <a:spAutoFit/>
          </a:bodyPr>
          <a:lstStyle/>
          <a:p>
            <a:r>
              <a:rPr lang="en-US" dirty="0"/>
              <a:t>Provide feedback indicating what the correct response should have been</a:t>
            </a:r>
          </a:p>
        </p:txBody>
      </p:sp>
      <p:sp>
        <p:nvSpPr>
          <p:cNvPr id="7" name="Rectangle 6">
            <a:extLst>
              <a:ext uri="{FF2B5EF4-FFF2-40B4-BE49-F238E27FC236}">
                <a16:creationId xmlns:a16="http://schemas.microsoft.com/office/drawing/2014/main" id="{C9E50168-37F8-0341-831C-90B007D75C9D}"/>
              </a:ext>
            </a:extLst>
          </p:cNvPr>
          <p:cNvSpPr/>
          <p:nvPr/>
        </p:nvSpPr>
        <p:spPr>
          <a:xfrm>
            <a:off x="832339" y="1908168"/>
            <a:ext cx="3409309" cy="3179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A7E9FF4-4519-7641-94AF-9F20DB636CAB}"/>
              </a:ext>
            </a:extLst>
          </p:cNvPr>
          <p:cNvSpPr/>
          <p:nvPr/>
        </p:nvSpPr>
        <p:spPr>
          <a:xfrm>
            <a:off x="5366920" y="1908168"/>
            <a:ext cx="3409309" cy="3179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E368F3A-79D7-0B44-AB80-E2035F069F55}"/>
              </a:ext>
            </a:extLst>
          </p:cNvPr>
          <p:cNvSpPr txBox="1"/>
          <p:nvPr/>
        </p:nvSpPr>
        <p:spPr>
          <a:xfrm>
            <a:off x="5814646" y="3196508"/>
            <a:ext cx="2574423" cy="1477328"/>
          </a:xfrm>
          <a:prstGeom prst="rect">
            <a:avLst/>
          </a:prstGeom>
          <a:noFill/>
        </p:spPr>
        <p:txBody>
          <a:bodyPr wrap="square" rtlCol="0">
            <a:spAutoFit/>
          </a:bodyPr>
          <a:lstStyle/>
          <a:p>
            <a:r>
              <a:rPr lang="en-US" dirty="0"/>
              <a:t>Unbeknownst to participants, this feedback was taken from the responses of the previous participant</a:t>
            </a:r>
          </a:p>
        </p:txBody>
      </p:sp>
      <p:sp>
        <p:nvSpPr>
          <p:cNvPr id="13" name="TextBox 12">
            <a:extLst>
              <a:ext uri="{FF2B5EF4-FFF2-40B4-BE49-F238E27FC236}">
                <a16:creationId xmlns:a16="http://schemas.microsoft.com/office/drawing/2014/main" id="{20CE8F13-FEC8-4D46-8377-74F71A2B0D98}"/>
              </a:ext>
            </a:extLst>
          </p:cNvPr>
          <p:cNvSpPr txBox="1"/>
          <p:nvPr/>
        </p:nvSpPr>
        <p:spPr>
          <a:xfrm>
            <a:off x="2239595" y="5377207"/>
            <a:ext cx="5724196" cy="923330"/>
          </a:xfrm>
          <a:prstGeom prst="rect">
            <a:avLst/>
          </a:prstGeom>
          <a:noFill/>
        </p:spPr>
        <p:txBody>
          <a:bodyPr wrap="none" rtlCol="0">
            <a:spAutoFit/>
          </a:bodyPr>
          <a:lstStyle/>
          <a:p>
            <a:pPr marL="285750" indent="-285750">
              <a:buFont typeface="Arial" panose="020B0604020202020204" pitchFamily="34" charset="0"/>
              <a:buChar char="•"/>
            </a:pPr>
            <a:r>
              <a:rPr lang="en-US" dirty="0"/>
              <a:t>Repeat for many trials</a:t>
            </a:r>
          </a:p>
          <a:p>
            <a:pPr marL="285750" indent="-285750">
              <a:buFont typeface="Arial" panose="020B0604020202020204" pitchFamily="34" charset="0"/>
              <a:buChar char="•"/>
            </a:pPr>
            <a:r>
              <a:rPr lang="en-US" dirty="0"/>
              <a:t>Followed by a test phase where no feedback is given</a:t>
            </a:r>
          </a:p>
          <a:p>
            <a:pPr marL="285750" indent="-285750">
              <a:buFont typeface="Arial" panose="020B0604020202020204" pitchFamily="34" charset="0"/>
              <a:buChar char="•"/>
            </a:pPr>
            <a:r>
              <a:rPr lang="en-US" dirty="0"/>
              <a:t>Test phase responses become feedback for next person </a:t>
            </a:r>
          </a:p>
        </p:txBody>
      </p:sp>
    </p:spTree>
    <p:extLst>
      <p:ext uri="{BB962C8B-B14F-4D97-AF65-F5344CB8AC3E}">
        <p14:creationId xmlns:p14="http://schemas.microsoft.com/office/powerpoint/2010/main" val="24005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9D0A-23C4-8B44-8CD3-36D96BEC3796}"/>
              </a:ext>
            </a:extLst>
          </p:cNvPr>
          <p:cNvSpPr>
            <a:spLocks noGrp="1"/>
          </p:cNvSpPr>
          <p:nvPr>
            <p:ph type="title"/>
          </p:nvPr>
        </p:nvSpPr>
        <p:spPr/>
        <p:txBody>
          <a:bodyPr/>
          <a:lstStyle/>
          <a:p>
            <a:r>
              <a:rPr lang="en-US" dirty="0"/>
              <a:t>Bayesian iterated learning</a:t>
            </a:r>
          </a:p>
        </p:txBody>
      </p:sp>
      <p:pic>
        <p:nvPicPr>
          <p:cNvPr id="3" name="Screen Shot 2016-05-26 at 2.41.01 PM.png" descr="Screen Shot 2016-05-26 at 2.41.01 PM.png">
            <a:extLst>
              <a:ext uri="{FF2B5EF4-FFF2-40B4-BE49-F238E27FC236}">
                <a16:creationId xmlns:a16="http://schemas.microsoft.com/office/drawing/2014/main" id="{DCBD9131-A44C-3B4B-A1E7-2D2589C28B2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8651" y="2072291"/>
            <a:ext cx="1610458" cy="2827956"/>
          </a:xfrm>
          <a:prstGeom prst="rect">
            <a:avLst/>
          </a:prstGeom>
          <a:ln w="12700">
            <a:miter lim="400000"/>
          </a:ln>
        </p:spPr>
      </p:pic>
      <p:sp>
        <p:nvSpPr>
          <p:cNvPr id="6" name="TextBox 5">
            <a:extLst>
              <a:ext uri="{FF2B5EF4-FFF2-40B4-BE49-F238E27FC236}">
                <a16:creationId xmlns:a16="http://schemas.microsoft.com/office/drawing/2014/main" id="{32AA35F8-3435-F94D-A334-B93AD3BD542D}"/>
              </a:ext>
            </a:extLst>
          </p:cNvPr>
          <p:cNvSpPr txBox="1"/>
          <p:nvPr/>
        </p:nvSpPr>
        <p:spPr>
          <a:xfrm>
            <a:off x="3746732" y="1034043"/>
            <a:ext cx="1880643" cy="369332"/>
          </a:xfrm>
          <a:prstGeom prst="rect">
            <a:avLst/>
          </a:prstGeom>
          <a:noFill/>
        </p:spPr>
        <p:txBody>
          <a:bodyPr wrap="none" rtlCol="0">
            <a:spAutoFit/>
          </a:bodyPr>
          <a:lstStyle/>
          <a:p>
            <a:r>
              <a:rPr lang="en-US" dirty="0"/>
              <a:t>(Kalish et al 2007)</a:t>
            </a:r>
          </a:p>
        </p:txBody>
      </p:sp>
      <p:grpSp>
        <p:nvGrpSpPr>
          <p:cNvPr id="29" name="Group 28">
            <a:extLst>
              <a:ext uri="{FF2B5EF4-FFF2-40B4-BE49-F238E27FC236}">
                <a16:creationId xmlns:a16="http://schemas.microsoft.com/office/drawing/2014/main" id="{09F6E7C5-37EC-1B41-BCB4-B2F33AFDD681}"/>
              </a:ext>
            </a:extLst>
          </p:cNvPr>
          <p:cNvGrpSpPr/>
          <p:nvPr/>
        </p:nvGrpSpPr>
        <p:grpSpPr>
          <a:xfrm>
            <a:off x="3697161" y="1748703"/>
            <a:ext cx="874839" cy="869779"/>
            <a:chOff x="3371850" y="2854122"/>
            <a:chExt cx="2028097" cy="2016366"/>
          </a:xfrm>
        </p:grpSpPr>
        <p:grpSp>
          <p:nvGrpSpPr>
            <p:cNvPr id="8" name="Group 7">
              <a:extLst>
                <a:ext uri="{FF2B5EF4-FFF2-40B4-BE49-F238E27FC236}">
                  <a16:creationId xmlns:a16="http://schemas.microsoft.com/office/drawing/2014/main" id="{F55550EF-8926-7B4E-A7D9-20C7E2FC684E}"/>
                </a:ext>
              </a:extLst>
            </p:cNvPr>
            <p:cNvGrpSpPr/>
            <p:nvPr/>
          </p:nvGrpSpPr>
          <p:grpSpPr>
            <a:xfrm>
              <a:off x="3371850" y="2854122"/>
              <a:ext cx="2028097" cy="2016366"/>
              <a:chOff x="1969472" y="1828803"/>
              <a:chExt cx="4536836" cy="3842472"/>
            </a:xfrm>
          </p:grpSpPr>
          <p:sp>
            <p:nvSpPr>
              <p:cNvPr id="9" name="Rounded Rectangle 8">
                <a:extLst>
                  <a:ext uri="{FF2B5EF4-FFF2-40B4-BE49-F238E27FC236}">
                    <a16:creationId xmlns:a16="http://schemas.microsoft.com/office/drawing/2014/main" id="{54EF5AE4-6B95-8245-B3F5-BE1CCC0E7796}"/>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E99960D-3869-E644-9E36-7F3FDB7B77C6}"/>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C2C9D91F-6997-5C4D-83BB-8C6BBE6801EF}"/>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B13EFF12-ABA0-534A-B497-827DC5BA1607}"/>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C02829FA-6A58-7945-8ED7-BC05730FF5DE}"/>
                </a:ext>
              </a:extLst>
            </p:cNvPr>
            <p:cNvCxnSpPr/>
            <p:nvPr/>
          </p:nvCxnSpPr>
          <p:spPr>
            <a:xfrm flipV="1">
              <a:off x="3916968" y="3147920"/>
              <a:ext cx="1160584" cy="114786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84FCB66C-EB2E-F545-97C3-77ED77E24EF9}"/>
              </a:ext>
            </a:extLst>
          </p:cNvPr>
          <p:cNvSpPr txBox="1"/>
          <p:nvPr/>
        </p:nvSpPr>
        <p:spPr>
          <a:xfrm>
            <a:off x="4746737" y="2026218"/>
            <a:ext cx="1067910" cy="646331"/>
          </a:xfrm>
          <a:prstGeom prst="rect">
            <a:avLst/>
          </a:prstGeom>
          <a:noFill/>
        </p:spPr>
        <p:txBody>
          <a:bodyPr wrap="square" rtlCol="0">
            <a:spAutoFit/>
          </a:bodyPr>
          <a:lstStyle/>
          <a:p>
            <a:r>
              <a:rPr lang="en-US" dirty="0"/>
              <a:t>Positive linear</a:t>
            </a:r>
          </a:p>
        </p:txBody>
      </p:sp>
      <p:grpSp>
        <p:nvGrpSpPr>
          <p:cNvPr id="30" name="Group 29">
            <a:extLst>
              <a:ext uri="{FF2B5EF4-FFF2-40B4-BE49-F238E27FC236}">
                <a16:creationId xmlns:a16="http://schemas.microsoft.com/office/drawing/2014/main" id="{016434C1-4A82-7B40-B1E4-B6B824D8F02B}"/>
              </a:ext>
            </a:extLst>
          </p:cNvPr>
          <p:cNvGrpSpPr/>
          <p:nvPr/>
        </p:nvGrpSpPr>
        <p:grpSpPr>
          <a:xfrm>
            <a:off x="3697161" y="3021500"/>
            <a:ext cx="907930" cy="902678"/>
            <a:chOff x="6173665" y="2883881"/>
            <a:chExt cx="2028097" cy="2016366"/>
          </a:xfrm>
        </p:grpSpPr>
        <p:grpSp>
          <p:nvGrpSpPr>
            <p:cNvPr id="15" name="Group 14">
              <a:extLst>
                <a:ext uri="{FF2B5EF4-FFF2-40B4-BE49-F238E27FC236}">
                  <a16:creationId xmlns:a16="http://schemas.microsoft.com/office/drawing/2014/main" id="{45F5EF30-6E05-4343-90AE-6CC222E3983E}"/>
                </a:ext>
              </a:extLst>
            </p:cNvPr>
            <p:cNvGrpSpPr/>
            <p:nvPr/>
          </p:nvGrpSpPr>
          <p:grpSpPr>
            <a:xfrm>
              <a:off x="6173665" y="2883881"/>
              <a:ext cx="2028097" cy="2016366"/>
              <a:chOff x="1969472" y="1828803"/>
              <a:chExt cx="4536836" cy="3842472"/>
            </a:xfrm>
          </p:grpSpPr>
          <p:sp>
            <p:nvSpPr>
              <p:cNvPr id="16" name="Rounded Rectangle 15">
                <a:extLst>
                  <a:ext uri="{FF2B5EF4-FFF2-40B4-BE49-F238E27FC236}">
                    <a16:creationId xmlns:a16="http://schemas.microsoft.com/office/drawing/2014/main" id="{ACDDE382-7932-8C4C-A7A8-2C07388168B0}"/>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453BA0AC-800B-2B45-BD4B-67FCB8109EE0}"/>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AF51564D-4BB6-D84E-9B63-558D9734D54B}"/>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6212119-DEC6-6543-8451-7581F4AEFAAB}"/>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D898B8FD-1A7C-644C-9905-6F4C4FBA8C0F}"/>
                </a:ext>
              </a:extLst>
            </p:cNvPr>
            <p:cNvCxnSpPr>
              <a:cxnSpLocks/>
            </p:cNvCxnSpPr>
            <p:nvPr/>
          </p:nvCxnSpPr>
          <p:spPr>
            <a:xfrm>
              <a:off x="6630336" y="3322152"/>
              <a:ext cx="1355381" cy="81668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E71D9BD-4D50-064E-BB8C-96C6A99F6C6D}"/>
              </a:ext>
            </a:extLst>
          </p:cNvPr>
          <p:cNvSpPr txBox="1"/>
          <p:nvPr/>
        </p:nvSpPr>
        <p:spPr>
          <a:xfrm>
            <a:off x="4746736" y="3117223"/>
            <a:ext cx="1176018" cy="646331"/>
          </a:xfrm>
          <a:prstGeom prst="rect">
            <a:avLst/>
          </a:prstGeom>
          <a:noFill/>
        </p:spPr>
        <p:txBody>
          <a:bodyPr wrap="square" rtlCol="0">
            <a:spAutoFit/>
          </a:bodyPr>
          <a:lstStyle/>
          <a:p>
            <a:r>
              <a:rPr lang="en-US" dirty="0"/>
              <a:t>Negative linear</a:t>
            </a:r>
          </a:p>
        </p:txBody>
      </p:sp>
      <p:sp>
        <p:nvSpPr>
          <p:cNvPr id="27" name="TextBox 26">
            <a:extLst>
              <a:ext uri="{FF2B5EF4-FFF2-40B4-BE49-F238E27FC236}">
                <a16:creationId xmlns:a16="http://schemas.microsoft.com/office/drawing/2014/main" id="{C7E2A21D-F926-AA4D-ADBF-F93A1C3C20FB}"/>
              </a:ext>
            </a:extLst>
          </p:cNvPr>
          <p:cNvSpPr txBox="1"/>
          <p:nvPr/>
        </p:nvSpPr>
        <p:spPr>
          <a:xfrm>
            <a:off x="4748971" y="4502065"/>
            <a:ext cx="1065676" cy="369332"/>
          </a:xfrm>
          <a:prstGeom prst="rect">
            <a:avLst/>
          </a:prstGeom>
          <a:noFill/>
        </p:spPr>
        <p:txBody>
          <a:bodyPr wrap="none" rtlCol="0">
            <a:spAutoFit/>
          </a:bodyPr>
          <a:lstStyle/>
          <a:p>
            <a:r>
              <a:rPr lang="en-US" dirty="0"/>
              <a:t>U-shaped</a:t>
            </a:r>
          </a:p>
        </p:txBody>
      </p:sp>
      <p:grpSp>
        <p:nvGrpSpPr>
          <p:cNvPr id="31" name="Group 30">
            <a:extLst>
              <a:ext uri="{FF2B5EF4-FFF2-40B4-BE49-F238E27FC236}">
                <a16:creationId xmlns:a16="http://schemas.microsoft.com/office/drawing/2014/main" id="{09B73431-2C7E-8649-8342-91AE801E0BF9}"/>
              </a:ext>
            </a:extLst>
          </p:cNvPr>
          <p:cNvGrpSpPr/>
          <p:nvPr/>
        </p:nvGrpSpPr>
        <p:grpSpPr>
          <a:xfrm>
            <a:off x="3686416" y="4322754"/>
            <a:ext cx="1024083" cy="1018159"/>
            <a:chOff x="8975480" y="2918223"/>
            <a:chExt cx="2028097" cy="2016366"/>
          </a:xfrm>
        </p:grpSpPr>
        <p:grpSp>
          <p:nvGrpSpPr>
            <p:cNvPr id="22" name="Group 21">
              <a:extLst>
                <a:ext uri="{FF2B5EF4-FFF2-40B4-BE49-F238E27FC236}">
                  <a16:creationId xmlns:a16="http://schemas.microsoft.com/office/drawing/2014/main" id="{1D68FB01-E1C2-3F43-A701-664295B42BBD}"/>
                </a:ext>
              </a:extLst>
            </p:cNvPr>
            <p:cNvGrpSpPr/>
            <p:nvPr/>
          </p:nvGrpSpPr>
          <p:grpSpPr>
            <a:xfrm>
              <a:off x="8975480" y="2918223"/>
              <a:ext cx="2028097" cy="2016366"/>
              <a:chOff x="1969472" y="1828803"/>
              <a:chExt cx="4536836" cy="3842472"/>
            </a:xfrm>
          </p:grpSpPr>
          <p:sp>
            <p:nvSpPr>
              <p:cNvPr id="23" name="Rounded Rectangle 22">
                <a:extLst>
                  <a:ext uri="{FF2B5EF4-FFF2-40B4-BE49-F238E27FC236}">
                    <a16:creationId xmlns:a16="http://schemas.microsoft.com/office/drawing/2014/main" id="{4EFC25BA-D809-F44A-BE93-E6CE5E686CC7}"/>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83D4CFB6-29A1-F545-9598-24A2BF137064}"/>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A228387D-1A66-B947-880D-4D9E35FBC5B5}"/>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A0EA0DC1-155E-7F49-8332-FD7B311DF441}"/>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27">
              <a:extLst>
                <a:ext uri="{FF2B5EF4-FFF2-40B4-BE49-F238E27FC236}">
                  <a16:creationId xmlns:a16="http://schemas.microsoft.com/office/drawing/2014/main" id="{78FFDFB9-3CA7-4B49-A4A5-DB82E21CD0B2}"/>
                </a:ext>
              </a:extLst>
            </p:cNvPr>
            <p:cNvSpPr/>
            <p:nvPr/>
          </p:nvSpPr>
          <p:spPr>
            <a:xfrm>
              <a:off x="9398678" y="3322152"/>
              <a:ext cx="1219200" cy="949669"/>
            </a:xfrm>
            <a:custGeom>
              <a:avLst/>
              <a:gdLst>
                <a:gd name="connsiteX0" fmla="*/ 0 w 1219200"/>
                <a:gd name="connsiteY0" fmla="*/ 46893 h 949669"/>
                <a:gd name="connsiteX1" fmla="*/ 633047 w 1219200"/>
                <a:gd name="connsiteY1" fmla="*/ 949570 h 949669"/>
                <a:gd name="connsiteX2" fmla="*/ 1219200 w 1219200"/>
                <a:gd name="connsiteY2" fmla="*/ 0 h 949669"/>
              </a:gdLst>
              <a:ahLst/>
              <a:cxnLst>
                <a:cxn ang="0">
                  <a:pos x="connsiteX0" y="connsiteY0"/>
                </a:cxn>
                <a:cxn ang="0">
                  <a:pos x="connsiteX1" y="connsiteY1"/>
                </a:cxn>
                <a:cxn ang="0">
                  <a:pos x="connsiteX2" y="connsiteY2"/>
                </a:cxn>
              </a:cxnLst>
              <a:rect l="l" t="t" r="r" b="b"/>
              <a:pathLst>
                <a:path w="1219200" h="949669">
                  <a:moveTo>
                    <a:pt x="0" y="46893"/>
                  </a:moveTo>
                  <a:cubicBezTo>
                    <a:pt x="214923" y="502139"/>
                    <a:pt x="429847" y="957386"/>
                    <a:pt x="633047" y="949570"/>
                  </a:cubicBezTo>
                  <a:cubicBezTo>
                    <a:pt x="836247" y="941755"/>
                    <a:pt x="1027723" y="470877"/>
                    <a:pt x="121920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Arrow Connector 32">
            <a:extLst>
              <a:ext uri="{FF2B5EF4-FFF2-40B4-BE49-F238E27FC236}">
                <a16:creationId xmlns:a16="http://schemas.microsoft.com/office/drawing/2014/main" id="{5928711F-C84E-C549-84EA-AFB911C46237}"/>
              </a:ext>
            </a:extLst>
          </p:cNvPr>
          <p:cNvCxnSpPr/>
          <p:nvPr/>
        </p:nvCxnSpPr>
        <p:spPr>
          <a:xfrm flipH="1">
            <a:off x="2239109" y="2123008"/>
            <a:ext cx="1230922" cy="359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C221247-791C-7549-BDA0-095FEB81C0FA}"/>
              </a:ext>
            </a:extLst>
          </p:cNvPr>
          <p:cNvCxnSpPr>
            <a:cxnSpLocks/>
          </p:cNvCxnSpPr>
          <p:nvPr/>
        </p:nvCxnSpPr>
        <p:spPr>
          <a:xfrm flipH="1" flipV="1">
            <a:off x="2239109" y="2930769"/>
            <a:ext cx="1256272" cy="467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4197ADA-1425-A946-8D69-AB417982F506}"/>
              </a:ext>
            </a:extLst>
          </p:cNvPr>
          <p:cNvCxnSpPr>
            <a:cxnSpLocks/>
          </p:cNvCxnSpPr>
          <p:nvPr/>
        </p:nvCxnSpPr>
        <p:spPr>
          <a:xfrm flipH="1" flipV="1">
            <a:off x="2213759" y="3486270"/>
            <a:ext cx="1273990" cy="1404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9757C47-2E4B-2F42-8D66-6196294D90C4}"/>
              </a:ext>
            </a:extLst>
          </p:cNvPr>
          <p:cNvSpPr txBox="1"/>
          <p:nvPr/>
        </p:nvSpPr>
        <p:spPr>
          <a:xfrm>
            <a:off x="6477639" y="2633580"/>
            <a:ext cx="2354233" cy="1754326"/>
          </a:xfrm>
          <a:prstGeom prst="rect">
            <a:avLst/>
          </a:prstGeom>
          <a:noFill/>
        </p:spPr>
        <p:txBody>
          <a:bodyPr wrap="square" rtlCol="0">
            <a:spAutoFit/>
          </a:bodyPr>
          <a:lstStyle/>
          <a:p>
            <a:r>
              <a:rPr lang="en-US" dirty="0"/>
              <a:t>Several iterated learning chains were “initialized” with different functions (i.e., used as feedback for the first person)</a:t>
            </a:r>
          </a:p>
        </p:txBody>
      </p:sp>
    </p:spTree>
    <p:extLst>
      <p:ext uri="{BB962C8B-B14F-4D97-AF65-F5344CB8AC3E}">
        <p14:creationId xmlns:p14="http://schemas.microsoft.com/office/powerpoint/2010/main" val="2882806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9D0A-23C4-8B44-8CD3-36D96BEC3796}"/>
              </a:ext>
            </a:extLst>
          </p:cNvPr>
          <p:cNvSpPr>
            <a:spLocks noGrp="1"/>
          </p:cNvSpPr>
          <p:nvPr>
            <p:ph type="title"/>
          </p:nvPr>
        </p:nvSpPr>
        <p:spPr/>
        <p:txBody>
          <a:bodyPr/>
          <a:lstStyle/>
          <a:p>
            <a:r>
              <a:rPr lang="en-US" dirty="0"/>
              <a:t>Bayesian iterated learning</a:t>
            </a:r>
          </a:p>
        </p:txBody>
      </p:sp>
      <p:pic>
        <p:nvPicPr>
          <p:cNvPr id="3" name="Screen Shot 2016-05-26 at 2.41.01 PM.png" descr="Screen Shot 2016-05-26 at 2.41.01 PM.png">
            <a:extLst>
              <a:ext uri="{FF2B5EF4-FFF2-40B4-BE49-F238E27FC236}">
                <a16:creationId xmlns:a16="http://schemas.microsoft.com/office/drawing/2014/main" id="{DCBD9131-A44C-3B4B-A1E7-2D2589C28B2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8651" y="2072291"/>
            <a:ext cx="2208334" cy="2827956"/>
          </a:xfrm>
          <a:prstGeom prst="rect">
            <a:avLst/>
          </a:prstGeom>
          <a:ln w="12700">
            <a:miter lim="400000"/>
          </a:ln>
        </p:spPr>
      </p:pic>
      <p:sp>
        <p:nvSpPr>
          <p:cNvPr id="6" name="TextBox 5">
            <a:extLst>
              <a:ext uri="{FF2B5EF4-FFF2-40B4-BE49-F238E27FC236}">
                <a16:creationId xmlns:a16="http://schemas.microsoft.com/office/drawing/2014/main" id="{32AA35F8-3435-F94D-A334-B93AD3BD542D}"/>
              </a:ext>
            </a:extLst>
          </p:cNvPr>
          <p:cNvSpPr txBox="1"/>
          <p:nvPr/>
        </p:nvSpPr>
        <p:spPr>
          <a:xfrm>
            <a:off x="3746732" y="1034043"/>
            <a:ext cx="1880643" cy="369332"/>
          </a:xfrm>
          <a:prstGeom prst="rect">
            <a:avLst/>
          </a:prstGeom>
          <a:noFill/>
        </p:spPr>
        <p:txBody>
          <a:bodyPr wrap="none" rtlCol="0">
            <a:spAutoFit/>
          </a:bodyPr>
          <a:lstStyle/>
          <a:p>
            <a:r>
              <a:rPr lang="en-US" dirty="0"/>
              <a:t>(Kalish et al 2007)</a:t>
            </a:r>
          </a:p>
        </p:txBody>
      </p:sp>
      <p:grpSp>
        <p:nvGrpSpPr>
          <p:cNvPr id="29" name="Group 28">
            <a:extLst>
              <a:ext uri="{FF2B5EF4-FFF2-40B4-BE49-F238E27FC236}">
                <a16:creationId xmlns:a16="http://schemas.microsoft.com/office/drawing/2014/main" id="{09F6E7C5-37EC-1B41-BCB4-B2F33AFDD681}"/>
              </a:ext>
            </a:extLst>
          </p:cNvPr>
          <p:cNvGrpSpPr/>
          <p:nvPr/>
        </p:nvGrpSpPr>
        <p:grpSpPr>
          <a:xfrm>
            <a:off x="3697161" y="1748703"/>
            <a:ext cx="874839" cy="869779"/>
            <a:chOff x="3371850" y="2854122"/>
            <a:chExt cx="2028097" cy="2016366"/>
          </a:xfrm>
        </p:grpSpPr>
        <p:grpSp>
          <p:nvGrpSpPr>
            <p:cNvPr id="8" name="Group 7">
              <a:extLst>
                <a:ext uri="{FF2B5EF4-FFF2-40B4-BE49-F238E27FC236}">
                  <a16:creationId xmlns:a16="http://schemas.microsoft.com/office/drawing/2014/main" id="{F55550EF-8926-7B4E-A7D9-20C7E2FC684E}"/>
                </a:ext>
              </a:extLst>
            </p:cNvPr>
            <p:cNvGrpSpPr/>
            <p:nvPr/>
          </p:nvGrpSpPr>
          <p:grpSpPr>
            <a:xfrm>
              <a:off x="3371850" y="2854122"/>
              <a:ext cx="2028097" cy="2016366"/>
              <a:chOff x="1969472" y="1828803"/>
              <a:chExt cx="4536836" cy="3842472"/>
            </a:xfrm>
          </p:grpSpPr>
          <p:sp>
            <p:nvSpPr>
              <p:cNvPr id="9" name="Rounded Rectangle 8">
                <a:extLst>
                  <a:ext uri="{FF2B5EF4-FFF2-40B4-BE49-F238E27FC236}">
                    <a16:creationId xmlns:a16="http://schemas.microsoft.com/office/drawing/2014/main" id="{54EF5AE4-6B95-8245-B3F5-BE1CCC0E7796}"/>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E99960D-3869-E644-9E36-7F3FDB7B77C6}"/>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C2C9D91F-6997-5C4D-83BB-8C6BBE6801EF}"/>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B13EFF12-ABA0-534A-B497-827DC5BA1607}"/>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C02829FA-6A58-7945-8ED7-BC05730FF5DE}"/>
                </a:ext>
              </a:extLst>
            </p:cNvPr>
            <p:cNvCxnSpPr/>
            <p:nvPr/>
          </p:nvCxnSpPr>
          <p:spPr>
            <a:xfrm flipV="1">
              <a:off x="3916968" y="3147920"/>
              <a:ext cx="1160584" cy="114786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84FCB66C-EB2E-F545-97C3-77ED77E24EF9}"/>
              </a:ext>
            </a:extLst>
          </p:cNvPr>
          <p:cNvSpPr txBox="1"/>
          <p:nvPr/>
        </p:nvSpPr>
        <p:spPr>
          <a:xfrm>
            <a:off x="4746737" y="2026218"/>
            <a:ext cx="1067910" cy="646331"/>
          </a:xfrm>
          <a:prstGeom prst="rect">
            <a:avLst/>
          </a:prstGeom>
          <a:noFill/>
        </p:spPr>
        <p:txBody>
          <a:bodyPr wrap="square" rtlCol="0">
            <a:spAutoFit/>
          </a:bodyPr>
          <a:lstStyle/>
          <a:p>
            <a:r>
              <a:rPr lang="en-US" dirty="0"/>
              <a:t>Positive linear</a:t>
            </a:r>
          </a:p>
        </p:txBody>
      </p:sp>
      <p:grpSp>
        <p:nvGrpSpPr>
          <p:cNvPr id="30" name="Group 29">
            <a:extLst>
              <a:ext uri="{FF2B5EF4-FFF2-40B4-BE49-F238E27FC236}">
                <a16:creationId xmlns:a16="http://schemas.microsoft.com/office/drawing/2014/main" id="{016434C1-4A82-7B40-B1E4-B6B824D8F02B}"/>
              </a:ext>
            </a:extLst>
          </p:cNvPr>
          <p:cNvGrpSpPr/>
          <p:nvPr/>
        </p:nvGrpSpPr>
        <p:grpSpPr>
          <a:xfrm>
            <a:off x="3697161" y="3021500"/>
            <a:ext cx="907930" cy="902678"/>
            <a:chOff x="6173665" y="2883881"/>
            <a:chExt cx="2028097" cy="2016366"/>
          </a:xfrm>
        </p:grpSpPr>
        <p:grpSp>
          <p:nvGrpSpPr>
            <p:cNvPr id="15" name="Group 14">
              <a:extLst>
                <a:ext uri="{FF2B5EF4-FFF2-40B4-BE49-F238E27FC236}">
                  <a16:creationId xmlns:a16="http://schemas.microsoft.com/office/drawing/2014/main" id="{45F5EF30-6E05-4343-90AE-6CC222E3983E}"/>
                </a:ext>
              </a:extLst>
            </p:cNvPr>
            <p:cNvGrpSpPr/>
            <p:nvPr/>
          </p:nvGrpSpPr>
          <p:grpSpPr>
            <a:xfrm>
              <a:off x="6173665" y="2883881"/>
              <a:ext cx="2028097" cy="2016366"/>
              <a:chOff x="1969472" y="1828803"/>
              <a:chExt cx="4536836" cy="3842472"/>
            </a:xfrm>
          </p:grpSpPr>
          <p:sp>
            <p:nvSpPr>
              <p:cNvPr id="16" name="Rounded Rectangle 15">
                <a:extLst>
                  <a:ext uri="{FF2B5EF4-FFF2-40B4-BE49-F238E27FC236}">
                    <a16:creationId xmlns:a16="http://schemas.microsoft.com/office/drawing/2014/main" id="{ACDDE382-7932-8C4C-A7A8-2C07388168B0}"/>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453BA0AC-800B-2B45-BD4B-67FCB8109EE0}"/>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AF51564D-4BB6-D84E-9B63-558D9734D54B}"/>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6212119-DEC6-6543-8451-7581F4AEFAAB}"/>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D898B8FD-1A7C-644C-9905-6F4C4FBA8C0F}"/>
                </a:ext>
              </a:extLst>
            </p:cNvPr>
            <p:cNvCxnSpPr>
              <a:cxnSpLocks/>
            </p:cNvCxnSpPr>
            <p:nvPr/>
          </p:nvCxnSpPr>
          <p:spPr>
            <a:xfrm>
              <a:off x="6630336" y="3322152"/>
              <a:ext cx="1355381" cy="81668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E71D9BD-4D50-064E-BB8C-96C6A99F6C6D}"/>
              </a:ext>
            </a:extLst>
          </p:cNvPr>
          <p:cNvSpPr txBox="1"/>
          <p:nvPr/>
        </p:nvSpPr>
        <p:spPr>
          <a:xfrm>
            <a:off x="4746736" y="3117223"/>
            <a:ext cx="1176018" cy="646331"/>
          </a:xfrm>
          <a:prstGeom prst="rect">
            <a:avLst/>
          </a:prstGeom>
          <a:noFill/>
        </p:spPr>
        <p:txBody>
          <a:bodyPr wrap="square" rtlCol="0">
            <a:spAutoFit/>
          </a:bodyPr>
          <a:lstStyle/>
          <a:p>
            <a:r>
              <a:rPr lang="en-US" dirty="0"/>
              <a:t>Negative linear</a:t>
            </a:r>
          </a:p>
        </p:txBody>
      </p:sp>
      <p:sp>
        <p:nvSpPr>
          <p:cNvPr id="27" name="TextBox 26">
            <a:extLst>
              <a:ext uri="{FF2B5EF4-FFF2-40B4-BE49-F238E27FC236}">
                <a16:creationId xmlns:a16="http://schemas.microsoft.com/office/drawing/2014/main" id="{C7E2A21D-F926-AA4D-ADBF-F93A1C3C20FB}"/>
              </a:ext>
            </a:extLst>
          </p:cNvPr>
          <p:cNvSpPr txBox="1"/>
          <p:nvPr/>
        </p:nvSpPr>
        <p:spPr>
          <a:xfrm>
            <a:off x="4748971" y="4502065"/>
            <a:ext cx="1065676" cy="369332"/>
          </a:xfrm>
          <a:prstGeom prst="rect">
            <a:avLst/>
          </a:prstGeom>
          <a:noFill/>
        </p:spPr>
        <p:txBody>
          <a:bodyPr wrap="none" rtlCol="0">
            <a:spAutoFit/>
          </a:bodyPr>
          <a:lstStyle/>
          <a:p>
            <a:r>
              <a:rPr lang="en-US" dirty="0"/>
              <a:t>U-shaped</a:t>
            </a:r>
          </a:p>
        </p:txBody>
      </p:sp>
      <p:grpSp>
        <p:nvGrpSpPr>
          <p:cNvPr id="31" name="Group 30">
            <a:extLst>
              <a:ext uri="{FF2B5EF4-FFF2-40B4-BE49-F238E27FC236}">
                <a16:creationId xmlns:a16="http://schemas.microsoft.com/office/drawing/2014/main" id="{09B73431-2C7E-8649-8342-91AE801E0BF9}"/>
              </a:ext>
            </a:extLst>
          </p:cNvPr>
          <p:cNvGrpSpPr/>
          <p:nvPr/>
        </p:nvGrpSpPr>
        <p:grpSpPr>
          <a:xfrm>
            <a:off x="3686416" y="4322754"/>
            <a:ext cx="1024083" cy="1018159"/>
            <a:chOff x="8975480" y="2918223"/>
            <a:chExt cx="2028097" cy="2016366"/>
          </a:xfrm>
        </p:grpSpPr>
        <p:grpSp>
          <p:nvGrpSpPr>
            <p:cNvPr id="22" name="Group 21">
              <a:extLst>
                <a:ext uri="{FF2B5EF4-FFF2-40B4-BE49-F238E27FC236}">
                  <a16:creationId xmlns:a16="http://schemas.microsoft.com/office/drawing/2014/main" id="{1D68FB01-E1C2-3F43-A701-664295B42BBD}"/>
                </a:ext>
              </a:extLst>
            </p:cNvPr>
            <p:cNvGrpSpPr/>
            <p:nvPr/>
          </p:nvGrpSpPr>
          <p:grpSpPr>
            <a:xfrm>
              <a:off x="8975480" y="2918223"/>
              <a:ext cx="2028097" cy="2016366"/>
              <a:chOff x="1969472" y="1828803"/>
              <a:chExt cx="4536836" cy="3842472"/>
            </a:xfrm>
          </p:grpSpPr>
          <p:sp>
            <p:nvSpPr>
              <p:cNvPr id="23" name="Rounded Rectangle 22">
                <a:extLst>
                  <a:ext uri="{FF2B5EF4-FFF2-40B4-BE49-F238E27FC236}">
                    <a16:creationId xmlns:a16="http://schemas.microsoft.com/office/drawing/2014/main" id="{4EFC25BA-D809-F44A-BE93-E6CE5E686CC7}"/>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83D4CFB6-29A1-F545-9598-24A2BF137064}"/>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A228387D-1A66-B947-880D-4D9E35FBC5B5}"/>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A0EA0DC1-155E-7F49-8332-FD7B311DF441}"/>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27">
              <a:extLst>
                <a:ext uri="{FF2B5EF4-FFF2-40B4-BE49-F238E27FC236}">
                  <a16:creationId xmlns:a16="http://schemas.microsoft.com/office/drawing/2014/main" id="{78FFDFB9-3CA7-4B49-A4A5-DB82E21CD0B2}"/>
                </a:ext>
              </a:extLst>
            </p:cNvPr>
            <p:cNvSpPr/>
            <p:nvPr/>
          </p:nvSpPr>
          <p:spPr>
            <a:xfrm>
              <a:off x="9398678" y="3322152"/>
              <a:ext cx="1219200" cy="949669"/>
            </a:xfrm>
            <a:custGeom>
              <a:avLst/>
              <a:gdLst>
                <a:gd name="connsiteX0" fmla="*/ 0 w 1219200"/>
                <a:gd name="connsiteY0" fmla="*/ 46893 h 949669"/>
                <a:gd name="connsiteX1" fmla="*/ 633047 w 1219200"/>
                <a:gd name="connsiteY1" fmla="*/ 949570 h 949669"/>
                <a:gd name="connsiteX2" fmla="*/ 1219200 w 1219200"/>
                <a:gd name="connsiteY2" fmla="*/ 0 h 949669"/>
              </a:gdLst>
              <a:ahLst/>
              <a:cxnLst>
                <a:cxn ang="0">
                  <a:pos x="connsiteX0" y="connsiteY0"/>
                </a:cxn>
                <a:cxn ang="0">
                  <a:pos x="connsiteX1" y="connsiteY1"/>
                </a:cxn>
                <a:cxn ang="0">
                  <a:pos x="connsiteX2" y="connsiteY2"/>
                </a:cxn>
              </a:cxnLst>
              <a:rect l="l" t="t" r="r" b="b"/>
              <a:pathLst>
                <a:path w="1219200" h="949669">
                  <a:moveTo>
                    <a:pt x="0" y="46893"/>
                  </a:moveTo>
                  <a:cubicBezTo>
                    <a:pt x="214923" y="502139"/>
                    <a:pt x="429847" y="957386"/>
                    <a:pt x="633047" y="949570"/>
                  </a:cubicBezTo>
                  <a:cubicBezTo>
                    <a:pt x="836247" y="941755"/>
                    <a:pt x="1027723" y="470877"/>
                    <a:pt x="121920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Arrow Connector 32">
            <a:extLst>
              <a:ext uri="{FF2B5EF4-FFF2-40B4-BE49-F238E27FC236}">
                <a16:creationId xmlns:a16="http://schemas.microsoft.com/office/drawing/2014/main" id="{5928711F-C84E-C549-84EA-AFB911C46237}"/>
              </a:ext>
            </a:extLst>
          </p:cNvPr>
          <p:cNvCxnSpPr>
            <a:cxnSpLocks/>
          </p:cNvCxnSpPr>
          <p:nvPr/>
        </p:nvCxnSpPr>
        <p:spPr>
          <a:xfrm flipH="1">
            <a:off x="2836985" y="2123008"/>
            <a:ext cx="633046" cy="378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C221247-791C-7549-BDA0-095FEB81C0FA}"/>
              </a:ext>
            </a:extLst>
          </p:cNvPr>
          <p:cNvCxnSpPr>
            <a:cxnSpLocks/>
          </p:cNvCxnSpPr>
          <p:nvPr/>
        </p:nvCxnSpPr>
        <p:spPr>
          <a:xfrm flipH="1" flipV="1">
            <a:off x="2836985" y="2954717"/>
            <a:ext cx="628136" cy="296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4197ADA-1425-A946-8D69-AB417982F506}"/>
              </a:ext>
            </a:extLst>
          </p:cNvPr>
          <p:cNvCxnSpPr>
            <a:cxnSpLocks/>
          </p:cNvCxnSpPr>
          <p:nvPr/>
        </p:nvCxnSpPr>
        <p:spPr>
          <a:xfrm flipH="1" flipV="1">
            <a:off x="2882199" y="3624525"/>
            <a:ext cx="582922" cy="1062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9757C47-2E4B-2F42-8D66-6196294D90C4}"/>
              </a:ext>
            </a:extLst>
          </p:cNvPr>
          <p:cNvSpPr txBox="1"/>
          <p:nvPr/>
        </p:nvSpPr>
        <p:spPr>
          <a:xfrm>
            <a:off x="6418125" y="2332107"/>
            <a:ext cx="2354233" cy="2308324"/>
          </a:xfrm>
          <a:prstGeom prst="rect">
            <a:avLst/>
          </a:prstGeom>
          <a:noFill/>
        </p:spPr>
        <p:txBody>
          <a:bodyPr wrap="square" rtlCol="0">
            <a:spAutoFit/>
          </a:bodyPr>
          <a:lstStyle/>
          <a:p>
            <a:r>
              <a:rPr lang="en-US" dirty="0"/>
              <a:t>Responses from the first person distort the functions in a systematic way…</a:t>
            </a:r>
          </a:p>
          <a:p>
            <a:endParaRPr lang="en-US" dirty="0"/>
          </a:p>
          <a:p>
            <a:r>
              <a:rPr lang="en-US" dirty="0"/>
              <a:t>These now become data for the next person</a:t>
            </a:r>
          </a:p>
        </p:txBody>
      </p:sp>
    </p:spTree>
    <p:extLst>
      <p:ext uri="{BB962C8B-B14F-4D97-AF65-F5344CB8AC3E}">
        <p14:creationId xmlns:p14="http://schemas.microsoft.com/office/powerpoint/2010/main" val="3207827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9D0A-23C4-8B44-8CD3-36D96BEC3796}"/>
              </a:ext>
            </a:extLst>
          </p:cNvPr>
          <p:cNvSpPr>
            <a:spLocks noGrp="1"/>
          </p:cNvSpPr>
          <p:nvPr>
            <p:ph type="title"/>
          </p:nvPr>
        </p:nvSpPr>
        <p:spPr/>
        <p:txBody>
          <a:bodyPr/>
          <a:lstStyle/>
          <a:p>
            <a:r>
              <a:rPr lang="en-US" dirty="0"/>
              <a:t>Bayesian iterated learning</a:t>
            </a:r>
          </a:p>
        </p:txBody>
      </p:sp>
      <p:pic>
        <p:nvPicPr>
          <p:cNvPr id="3" name="Screen Shot 2016-05-26 at 2.41.01 PM.png" descr="Screen Shot 2016-05-26 at 2.41.01 PM.png">
            <a:extLst>
              <a:ext uri="{FF2B5EF4-FFF2-40B4-BE49-F238E27FC236}">
                <a16:creationId xmlns:a16="http://schemas.microsoft.com/office/drawing/2014/main" id="{DCBD9131-A44C-3B4B-A1E7-2D2589C28B2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8651" y="2060568"/>
            <a:ext cx="2848706" cy="2827956"/>
          </a:xfrm>
          <a:prstGeom prst="rect">
            <a:avLst/>
          </a:prstGeom>
          <a:ln w="12700">
            <a:miter lim="400000"/>
          </a:ln>
        </p:spPr>
      </p:pic>
      <p:sp>
        <p:nvSpPr>
          <p:cNvPr id="6" name="TextBox 5">
            <a:extLst>
              <a:ext uri="{FF2B5EF4-FFF2-40B4-BE49-F238E27FC236}">
                <a16:creationId xmlns:a16="http://schemas.microsoft.com/office/drawing/2014/main" id="{32AA35F8-3435-F94D-A334-B93AD3BD542D}"/>
              </a:ext>
            </a:extLst>
          </p:cNvPr>
          <p:cNvSpPr txBox="1"/>
          <p:nvPr/>
        </p:nvSpPr>
        <p:spPr>
          <a:xfrm>
            <a:off x="3746732" y="1034043"/>
            <a:ext cx="1880643" cy="369332"/>
          </a:xfrm>
          <a:prstGeom prst="rect">
            <a:avLst/>
          </a:prstGeom>
          <a:noFill/>
        </p:spPr>
        <p:txBody>
          <a:bodyPr wrap="none" rtlCol="0">
            <a:spAutoFit/>
          </a:bodyPr>
          <a:lstStyle/>
          <a:p>
            <a:r>
              <a:rPr lang="en-US" dirty="0"/>
              <a:t>(Kalish et al 2007)</a:t>
            </a:r>
          </a:p>
        </p:txBody>
      </p:sp>
      <p:grpSp>
        <p:nvGrpSpPr>
          <p:cNvPr id="29" name="Group 28">
            <a:extLst>
              <a:ext uri="{FF2B5EF4-FFF2-40B4-BE49-F238E27FC236}">
                <a16:creationId xmlns:a16="http://schemas.microsoft.com/office/drawing/2014/main" id="{09F6E7C5-37EC-1B41-BCB4-B2F33AFDD681}"/>
              </a:ext>
            </a:extLst>
          </p:cNvPr>
          <p:cNvGrpSpPr/>
          <p:nvPr/>
        </p:nvGrpSpPr>
        <p:grpSpPr>
          <a:xfrm>
            <a:off x="4564663" y="1748703"/>
            <a:ext cx="874839" cy="869779"/>
            <a:chOff x="3371850" y="2854122"/>
            <a:chExt cx="2028097" cy="2016366"/>
          </a:xfrm>
        </p:grpSpPr>
        <p:grpSp>
          <p:nvGrpSpPr>
            <p:cNvPr id="8" name="Group 7">
              <a:extLst>
                <a:ext uri="{FF2B5EF4-FFF2-40B4-BE49-F238E27FC236}">
                  <a16:creationId xmlns:a16="http://schemas.microsoft.com/office/drawing/2014/main" id="{F55550EF-8926-7B4E-A7D9-20C7E2FC684E}"/>
                </a:ext>
              </a:extLst>
            </p:cNvPr>
            <p:cNvGrpSpPr/>
            <p:nvPr/>
          </p:nvGrpSpPr>
          <p:grpSpPr>
            <a:xfrm>
              <a:off x="3371850" y="2854122"/>
              <a:ext cx="2028097" cy="2016366"/>
              <a:chOff x="1969472" y="1828803"/>
              <a:chExt cx="4536836" cy="3842472"/>
            </a:xfrm>
          </p:grpSpPr>
          <p:sp>
            <p:nvSpPr>
              <p:cNvPr id="9" name="Rounded Rectangle 8">
                <a:extLst>
                  <a:ext uri="{FF2B5EF4-FFF2-40B4-BE49-F238E27FC236}">
                    <a16:creationId xmlns:a16="http://schemas.microsoft.com/office/drawing/2014/main" id="{54EF5AE4-6B95-8245-B3F5-BE1CCC0E7796}"/>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E99960D-3869-E644-9E36-7F3FDB7B77C6}"/>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C2C9D91F-6997-5C4D-83BB-8C6BBE6801EF}"/>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B13EFF12-ABA0-534A-B497-827DC5BA1607}"/>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C02829FA-6A58-7945-8ED7-BC05730FF5DE}"/>
                </a:ext>
              </a:extLst>
            </p:cNvPr>
            <p:cNvCxnSpPr/>
            <p:nvPr/>
          </p:nvCxnSpPr>
          <p:spPr>
            <a:xfrm flipV="1">
              <a:off x="3916968" y="3147920"/>
              <a:ext cx="1160584" cy="114786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84FCB66C-EB2E-F545-97C3-77ED77E24EF9}"/>
              </a:ext>
            </a:extLst>
          </p:cNvPr>
          <p:cNvSpPr txBox="1"/>
          <p:nvPr/>
        </p:nvSpPr>
        <p:spPr>
          <a:xfrm>
            <a:off x="5614239" y="2026218"/>
            <a:ext cx="1067910" cy="646331"/>
          </a:xfrm>
          <a:prstGeom prst="rect">
            <a:avLst/>
          </a:prstGeom>
          <a:noFill/>
        </p:spPr>
        <p:txBody>
          <a:bodyPr wrap="square" rtlCol="0">
            <a:spAutoFit/>
          </a:bodyPr>
          <a:lstStyle/>
          <a:p>
            <a:r>
              <a:rPr lang="en-US" dirty="0"/>
              <a:t>Positive linear</a:t>
            </a:r>
          </a:p>
        </p:txBody>
      </p:sp>
      <p:grpSp>
        <p:nvGrpSpPr>
          <p:cNvPr id="30" name="Group 29">
            <a:extLst>
              <a:ext uri="{FF2B5EF4-FFF2-40B4-BE49-F238E27FC236}">
                <a16:creationId xmlns:a16="http://schemas.microsoft.com/office/drawing/2014/main" id="{016434C1-4A82-7B40-B1E4-B6B824D8F02B}"/>
              </a:ext>
            </a:extLst>
          </p:cNvPr>
          <p:cNvGrpSpPr/>
          <p:nvPr/>
        </p:nvGrpSpPr>
        <p:grpSpPr>
          <a:xfrm>
            <a:off x="4564663" y="2996630"/>
            <a:ext cx="907930" cy="902678"/>
            <a:chOff x="6173665" y="2883881"/>
            <a:chExt cx="2028097" cy="2016366"/>
          </a:xfrm>
        </p:grpSpPr>
        <p:grpSp>
          <p:nvGrpSpPr>
            <p:cNvPr id="15" name="Group 14">
              <a:extLst>
                <a:ext uri="{FF2B5EF4-FFF2-40B4-BE49-F238E27FC236}">
                  <a16:creationId xmlns:a16="http://schemas.microsoft.com/office/drawing/2014/main" id="{45F5EF30-6E05-4343-90AE-6CC222E3983E}"/>
                </a:ext>
              </a:extLst>
            </p:cNvPr>
            <p:cNvGrpSpPr/>
            <p:nvPr/>
          </p:nvGrpSpPr>
          <p:grpSpPr>
            <a:xfrm>
              <a:off x="6173665" y="2883881"/>
              <a:ext cx="2028097" cy="2016366"/>
              <a:chOff x="1969472" y="1828803"/>
              <a:chExt cx="4536836" cy="3842472"/>
            </a:xfrm>
          </p:grpSpPr>
          <p:sp>
            <p:nvSpPr>
              <p:cNvPr id="16" name="Rounded Rectangle 15">
                <a:extLst>
                  <a:ext uri="{FF2B5EF4-FFF2-40B4-BE49-F238E27FC236}">
                    <a16:creationId xmlns:a16="http://schemas.microsoft.com/office/drawing/2014/main" id="{ACDDE382-7932-8C4C-A7A8-2C07388168B0}"/>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453BA0AC-800B-2B45-BD4B-67FCB8109EE0}"/>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AF51564D-4BB6-D84E-9B63-558D9734D54B}"/>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6212119-DEC6-6543-8451-7581F4AEFAAB}"/>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D898B8FD-1A7C-644C-9905-6F4C4FBA8C0F}"/>
                </a:ext>
              </a:extLst>
            </p:cNvPr>
            <p:cNvCxnSpPr>
              <a:cxnSpLocks/>
            </p:cNvCxnSpPr>
            <p:nvPr/>
          </p:nvCxnSpPr>
          <p:spPr>
            <a:xfrm>
              <a:off x="6630336" y="3322152"/>
              <a:ext cx="1355381" cy="81668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E71D9BD-4D50-064E-BB8C-96C6A99F6C6D}"/>
              </a:ext>
            </a:extLst>
          </p:cNvPr>
          <p:cNvSpPr txBox="1"/>
          <p:nvPr/>
        </p:nvSpPr>
        <p:spPr>
          <a:xfrm>
            <a:off x="5614238" y="3117223"/>
            <a:ext cx="1176018" cy="646331"/>
          </a:xfrm>
          <a:prstGeom prst="rect">
            <a:avLst/>
          </a:prstGeom>
          <a:noFill/>
        </p:spPr>
        <p:txBody>
          <a:bodyPr wrap="square" rtlCol="0">
            <a:spAutoFit/>
          </a:bodyPr>
          <a:lstStyle/>
          <a:p>
            <a:r>
              <a:rPr lang="en-US" dirty="0"/>
              <a:t>Negative linear</a:t>
            </a:r>
          </a:p>
        </p:txBody>
      </p:sp>
      <p:sp>
        <p:nvSpPr>
          <p:cNvPr id="27" name="TextBox 26">
            <a:extLst>
              <a:ext uri="{FF2B5EF4-FFF2-40B4-BE49-F238E27FC236}">
                <a16:creationId xmlns:a16="http://schemas.microsoft.com/office/drawing/2014/main" id="{C7E2A21D-F926-AA4D-ADBF-F93A1C3C20FB}"/>
              </a:ext>
            </a:extLst>
          </p:cNvPr>
          <p:cNvSpPr txBox="1"/>
          <p:nvPr/>
        </p:nvSpPr>
        <p:spPr>
          <a:xfrm>
            <a:off x="5616473" y="4502065"/>
            <a:ext cx="1065676" cy="369332"/>
          </a:xfrm>
          <a:prstGeom prst="rect">
            <a:avLst/>
          </a:prstGeom>
          <a:noFill/>
        </p:spPr>
        <p:txBody>
          <a:bodyPr wrap="none" rtlCol="0">
            <a:spAutoFit/>
          </a:bodyPr>
          <a:lstStyle/>
          <a:p>
            <a:r>
              <a:rPr lang="en-US" dirty="0"/>
              <a:t>U-shaped</a:t>
            </a:r>
          </a:p>
        </p:txBody>
      </p:sp>
      <p:grpSp>
        <p:nvGrpSpPr>
          <p:cNvPr id="31" name="Group 30">
            <a:extLst>
              <a:ext uri="{FF2B5EF4-FFF2-40B4-BE49-F238E27FC236}">
                <a16:creationId xmlns:a16="http://schemas.microsoft.com/office/drawing/2014/main" id="{09B73431-2C7E-8649-8342-91AE801E0BF9}"/>
              </a:ext>
            </a:extLst>
          </p:cNvPr>
          <p:cNvGrpSpPr/>
          <p:nvPr/>
        </p:nvGrpSpPr>
        <p:grpSpPr>
          <a:xfrm>
            <a:off x="4553918" y="4322754"/>
            <a:ext cx="1024083" cy="1018159"/>
            <a:chOff x="8975480" y="2918223"/>
            <a:chExt cx="2028097" cy="2016366"/>
          </a:xfrm>
        </p:grpSpPr>
        <p:grpSp>
          <p:nvGrpSpPr>
            <p:cNvPr id="22" name="Group 21">
              <a:extLst>
                <a:ext uri="{FF2B5EF4-FFF2-40B4-BE49-F238E27FC236}">
                  <a16:creationId xmlns:a16="http://schemas.microsoft.com/office/drawing/2014/main" id="{1D68FB01-E1C2-3F43-A701-664295B42BBD}"/>
                </a:ext>
              </a:extLst>
            </p:cNvPr>
            <p:cNvGrpSpPr/>
            <p:nvPr/>
          </p:nvGrpSpPr>
          <p:grpSpPr>
            <a:xfrm>
              <a:off x="8975480" y="2918223"/>
              <a:ext cx="2028097" cy="2016366"/>
              <a:chOff x="1969472" y="1828803"/>
              <a:chExt cx="4536836" cy="3842472"/>
            </a:xfrm>
          </p:grpSpPr>
          <p:sp>
            <p:nvSpPr>
              <p:cNvPr id="23" name="Rounded Rectangle 22">
                <a:extLst>
                  <a:ext uri="{FF2B5EF4-FFF2-40B4-BE49-F238E27FC236}">
                    <a16:creationId xmlns:a16="http://schemas.microsoft.com/office/drawing/2014/main" id="{4EFC25BA-D809-F44A-BE93-E6CE5E686CC7}"/>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83D4CFB6-29A1-F545-9598-24A2BF137064}"/>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A228387D-1A66-B947-880D-4D9E35FBC5B5}"/>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A0EA0DC1-155E-7F49-8332-FD7B311DF441}"/>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27">
              <a:extLst>
                <a:ext uri="{FF2B5EF4-FFF2-40B4-BE49-F238E27FC236}">
                  <a16:creationId xmlns:a16="http://schemas.microsoft.com/office/drawing/2014/main" id="{78FFDFB9-3CA7-4B49-A4A5-DB82E21CD0B2}"/>
                </a:ext>
              </a:extLst>
            </p:cNvPr>
            <p:cNvSpPr/>
            <p:nvPr/>
          </p:nvSpPr>
          <p:spPr>
            <a:xfrm>
              <a:off x="9398678" y="3322152"/>
              <a:ext cx="1219200" cy="949669"/>
            </a:xfrm>
            <a:custGeom>
              <a:avLst/>
              <a:gdLst>
                <a:gd name="connsiteX0" fmla="*/ 0 w 1219200"/>
                <a:gd name="connsiteY0" fmla="*/ 46893 h 949669"/>
                <a:gd name="connsiteX1" fmla="*/ 633047 w 1219200"/>
                <a:gd name="connsiteY1" fmla="*/ 949570 h 949669"/>
                <a:gd name="connsiteX2" fmla="*/ 1219200 w 1219200"/>
                <a:gd name="connsiteY2" fmla="*/ 0 h 949669"/>
              </a:gdLst>
              <a:ahLst/>
              <a:cxnLst>
                <a:cxn ang="0">
                  <a:pos x="connsiteX0" y="connsiteY0"/>
                </a:cxn>
                <a:cxn ang="0">
                  <a:pos x="connsiteX1" y="connsiteY1"/>
                </a:cxn>
                <a:cxn ang="0">
                  <a:pos x="connsiteX2" y="connsiteY2"/>
                </a:cxn>
              </a:cxnLst>
              <a:rect l="l" t="t" r="r" b="b"/>
              <a:pathLst>
                <a:path w="1219200" h="949669">
                  <a:moveTo>
                    <a:pt x="0" y="46893"/>
                  </a:moveTo>
                  <a:cubicBezTo>
                    <a:pt x="214923" y="502139"/>
                    <a:pt x="429847" y="957386"/>
                    <a:pt x="633047" y="949570"/>
                  </a:cubicBezTo>
                  <a:cubicBezTo>
                    <a:pt x="836247" y="941755"/>
                    <a:pt x="1027723" y="470877"/>
                    <a:pt x="121920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Arrow Connector 32">
            <a:extLst>
              <a:ext uri="{FF2B5EF4-FFF2-40B4-BE49-F238E27FC236}">
                <a16:creationId xmlns:a16="http://schemas.microsoft.com/office/drawing/2014/main" id="{5928711F-C84E-C549-84EA-AFB911C46237}"/>
              </a:ext>
            </a:extLst>
          </p:cNvPr>
          <p:cNvCxnSpPr>
            <a:cxnSpLocks/>
          </p:cNvCxnSpPr>
          <p:nvPr/>
        </p:nvCxnSpPr>
        <p:spPr>
          <a:xfrm flipH="1">
            <a:off x="3704487" y="2123008"/>
            <a:ext cx="633046" cy="378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C221247-791C-7549-BDA0-095FEB81C0FA}"/>
              </a:ext>
            </a:extLst>
          </p:cNvPr>
          <p:cNvCxnSpPr>
            <a:cxnSpLocks/>
          </p:cNvCxnSpPr>
          <p:nvPr/>
        </p:nvCxnSpPr>
        <p:spPr>
          <a:xfrm flipH="1" flipV="1">
            <a:off x="3704487" y="2954717"/>
            <a:ext cx="628136" cy="296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4197ADA-1425-A946-8D69-AB417982F506}"/>
              </a:ext>
            </a:extLst>
          </p:cNvPr>
          <p:cNvCxnSpPr>
            <a:cxnSpLocks/>
          </p:cNvCxnSpPr>
          <p:nvPr/>
        </p:nvCxnSpPr>
        <p:spPr>
          <a:xfrm flipH="1" flipV="1">
            <a:off x="3749701" y="3624525"/>
            <a:ext cx="582922" cy="1062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9757C47-2E4B-2F42-8D66-6196294D90C4}"/>
              </a:ext>
            </a:extLst>
          </p:cNvPr>
          <p:cNvSpPr txBox="1"/>
          <p:nvPr/>
        </p:nvSpPr>
        <p:spPr>
          <a:xfrm>
            <a:off x="6789767" y="2756038"/>
            <a:ext cx="2354233" cy="923330"/>
          </a:xfrm>
          <a:prstGeom prst="rect">
            <a:avLst/>
          </a:prstGeom>
          <a:noFill/>
        </p:spPr>
        <p:txBody>
          <a:bodyPr wrap="square" rtlCol="0">
            <a:spAutoFit/>
          </a:bodyPr>
          <a:lstStyle/>
          <a:p>
            <a:r>
              <a:rPr lang="en-US" dirty="0"/>
              <a:t>The second person’s responses distort the function a bit more…</a:t>
            </a:r>
          </a:p>
        </p:txBody>
      </p:sp>
    </p:spTree>
    <p:extLst>
      <p:ext uri="{BB962C8B-B14F-4D97-AF65-F5344CB8AC3E}">
        <p14:creationId xmlns:p14="http://schemas.microsoft.com/office/powerpoint/2010/main" val="3920516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9D0A-23C4-8B44-8CD3-36D96BEC3796}"/>
              </a:ext>
            </a:extLst>
          </p:cNvPr>
          <p:cNvSpPr>
            <a:spLocks noGrp="1"/>
          </p:cNvSpPr>
          <p:nvPr>
            <p:ph type="title"/>
          </p:nvPr>
        </p:nvSpPr>
        <p:spPr/>
        <p:txBody>
          <a:bodyPr/>
          <a:lstStyle/>
          <a:p>
            <a:r>
              <a:rPr lang="en-US" dirty="0"/>
              <a:t>Bayesian iterated learning</a:t>
            </a:r>
          </a:p>
        </p:txBody>
      </p:sp>
      <p:pic>
        <p:nvPicPr>
          <p:cNvPr id="3" name="Screen Shot 2016-05-26 at 2.41.01 PM.png" descr="Screen Shot 2016-05-26 at 2.41.01 PM.png">
            <a:extLst>
              <a:ext uri="{FF2B5EF4-FFF2-40B4-BE49-F238E27FC236}">
                <a16:creationId xmlns:a16="http://schemas.microsoft.com/office/drawing/2014/main" id="{DCBD9131-A44C-3B4B-A1E7-2D2589C28B2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8650" y="2072291"/>
            <a:ext cx="7687733" cy="2827956"/>
          </a:xfrm>
          <a:prstGeom prst="rect">
            <a:avLst/>
          </a:prstGeom>
          <a:ln w="12700">
            <a:miter lim="400000"/>
          </a:ln>
        </p:spPr>
      </p:pic>
      <p:sp>
        <p:nvSpPr>
          <p:cNvPr id="6" name="TextBox 5">
            <a:extLst>
              <a:ext uri="{FF2B5EF4-FFF2-40B4-BE49-F238E27FC236}">
                <a16:creationId xmlns:a16="http://schemas.microsoft.com/office/drawing/2014/main" id="{32AA35F8-3435-F94D-A334-B93AD3BD542D}"/>
              </a:ext>
            </a:extLst>
          </p:cNvPr>
          <p:cNvSpPr txBox="1"/>
          <p:nvPr/>
        </p:nvSpPr>
        <p:spPr>
          <a:xfrm>
            <a:off x="3746732" y="1034043"/>
            <a:ext cx="1880643" cy="369332"/>
          </a:xfrm>
          <a:prstGeom prst="rect">
            <a:avLst/>
          </a:prstGeom>
          <a:noFill/>
        </p:spPr>
        <p:txBody>
          <a:bodyPr wrap="none" rtlCol="0">
            <a:spAutoFit/>
          </a:bodyPr>
          <a:lstStyle/>
          <a:p>
            <a:r>
              <a:rPr lang="en-US" dirty="0"/>
              <a:t>(Kalish et al 2007)</a:t>
            </a:r>
          </a:p>
        </p:txBody>
      </p:sp>
      <p:sp>
        <p:nvSpPr>
          <p:cNvPr id="5" name="TextBox 4">
            <a:extLst>
              <a:ext uri="{FF2B5EF4-FFF2-40B4-BE49-F238E27FC236}">
                <a16:creationId xmlns:a16="http://schemas.microsoft.com/office/drawing/2014/main" id="{5B90050D-F4A8-3043-99D1-1E14A4442D7F}"/>
              </a:ext>
            </a:extLst>
          </p:cNvPr>
          <p:cNvSpPr txBox="1"/>
          <p:nvPr/>
        </p:nvSpPr>
        <p:spPr>
          <a:xfrm>
            <a:off x="5458058" y="5303864"/>
            <a:ext cx="2858325" cy="923330"/>
          </a:xfrm>
          <a:prstGeom prst="rect">
            <a:avLst/>
          </a:prstGeom>
          <a:noFill/>
        </p:spPr>
        <p:txBody>
          <a:bodyPr wrap="square" rtlCol="0">
            <a:spAutoFit/>
          </a:bodyPr>
          <a:lstStyle/>
          <a:p>
            <a:r>
              <a:rPr lang="en-US" dirty="0"/>
              <a:t>… by the ninth person, the biases of the participants have overwhelmed the input</a:t>
            </a:r>
          </a:p>
        </p:txBody>
      </p:sp>
      <p:sp>
        <p:nvSpPr>
          <p:cNvPr id="4" name="Rectangle 3">
            <a:extLst>
              <a:ext uri="{FF2B5EF4-FFF2-40B4-BE49-F238E27FC236}">
                <a16:creationId xmlns:a16="http://schemas.microsoft.com/office/drawing/2014/main" id="{BA4BC8F3-4BFF-974E-A9BA-0EC4E613F80E}"/>
              </a:ext>
            </a:extLst>
          </p:cNvPr>
          <p:cNvSpPr/>
          <p:nvPr/>
        </p:nvSpPr>
        <p:spPr>
          <a:xfrm>
            <a:off x="7139354" y="1969477"/>
            <a:ext cx="656492" cy="316523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50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E777-4828-0D44-AC26-5A57B854C518}"/>
              </a:ext>
            </a:extLst>
          </p:cNvPr>
          <p:cNvSpPr>
            <a:spLocks noGrp="1"/>
          </p:cNvSpPr>
          <p:nvPr>
            <p:ph type="title"/>
          </p:nvPr>
        </p:nvSpPr>
        <p:spPr/>
        <p:txBody>
          <a:bodyPr/>
          <a:lstStyle/>
          <a:p>
            <a:r>
              <a:rPr lang="en-US" dirty="0"/>
              <a:t>Structure of the lecture</a:t>
            </a:r>
          </a:p>
        </p:txBody>
      </p:sp>
      <p:sp>
        <p:nvSpPr>
          <p:cNvPr id="3" name="Content Placeholder 2">
            <a:extLst>
              <a:ext uri="{FF2B5EF4-FFF2-40B4-BE49-F238E27FC236}">
                <a16:creationId xmlns:a16="http://schemas.microsoft.com/office/drawing/2014/main" id="{A3B53313-C882-2648-82EE-528E744AA08F}"/>
              </a:ext>
            </a:extLst>
          </p:cNvPr>
          <p:cNvSpPr>
            <a:spLocks noGrp="1"/>
          </p:cNvSpPr>
          <p:nvPr>
            <p:ph idx="1"/>
          </p:nvPr>
        </p:nvSpPr>
        <p:spPr/>
        <p:txBody>
          <a:bodyPr/>
          <a:lstStyle/>
          <a:p>
            <a:r>
              <a:rPr lang="en-US" dirty="0"/>
              <a:t>Introduction to the topic</a:t>
            </a:r>
          </a:p>
          <a:p>
            <a:r>
              <a:rPr lang="en-US" dirty="0"/>
              <a:t>Revealing inductive biases?</a:t>
            </a:r>
          </a:p>
          <a:p>
            <a:r>
              <a:rPr lang="en-US" dirty="0"/>
              <a:t>Example: function learning</a:t>
            </a:r>
          </a:p>
          <a:p>
            <a:r>
              <a:rPr lang="en-US" dirty="0"/>
              <a:t>Caveat: distortion by individual differences</a:t>
            </a:r>
          </a:p>
          <a:p>
            <a:r>
              <a:rPr lang="en-US" dirty="0"/>
              <a:t>Cumulative cultural evolution</a:t>
            </a:r>
          </a:p>
        </p:txBody>
      </p:sp>
    </p:spTree>
    <p:extLst>
      <p:ext uri="{BB962C8B-B14F-4D97-AF65-F5344CB8AC3E}">
        <p14:creationId xmlns:p14="http://schemas.microsoft.com/office/powerpoint/2010/main" val="2042825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377A-D1B7-2B4C-87C2-CD639BD614EA}"/>
              </a:ext>
            </a:extLst>
          </p:cNvPr>
          <p:cNvSpPr>
            <a:spLocks noGrp="1"/>
          </p:cNvSpPr>
          <p:nvPr>
            <p:ph type="title"/>
          </p:nvPr>
        </p:nvSpPr>
        <p:spPr>
          <a:xfrm>
            <a:off x="605204" y="2768358"/>
            <a:ext cx="7886700" cy="841882"/>
          </a:xfrm>
        </p:spPr>
        <p:txBody>
          <a:bodyPr>
            <a:normAutofit fontScale="90000"/>
          </a:bodyPr>
          <a:lstStyle/>
          <a:p>
            <a:r>
              <a:rPr lang="en-US" dirty="0"/>
              <a:t>What happens when people have different biases?</a:t>
            </a:r>
          </a:p>
        </p:txBody>
      </p:sp>
    </p:spTree>
    <p:extLst>
      <p:ext uri="{BB962C8B-B14F-4D97-AF65-F5344CB8AC3E}">
        <p14:creationId xmlns:p14="http://schemas.microsoft.com/office/powerpoint/2010/main" val="2392159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1897-6D03-BE48-9353-FD1C1C593A3C}"/>
              </a:ext>
            </a:extLst>
          </p:cNvPr>
          <p:cNvSpPr>
            <a:spLocks noGrp="1"/>
          </p:cNvSpPr>
          <p:nvPr>
            <p:ph type="title"/>
          </p:nvPr>
        </p:nvSpPr>
        <p:spPr/>
        <p:txBody>
          <a:bodyPr/>
          <a:lstStyle/>
          <a:p>
            <a:r>
              <a:rPr lang="en-US" dirty="0"/>
              <a:t>Individual differences matter</a:t>
            </a:r>
          </a:p>
        </p:txBody>
      </p:sp>
      <p:sp>
        <p:nvSpPr>
          <p:cNvPr id="3" name="TextBox 2">
            <a:extLst>
              <a:ext uri="{FF2B5EF4-FFF2-40B4-BE49-F238E27FC236}">
                <a16:creationId xmlns:a16="http://schemas.microsoft.com/office/drawing/2014/main" id="{C530D0AD-637B-194A-885A-2D47A6A2C52B}"/>
              </a:ext>
            </a:extLst>
          </p:cNvPr>
          <p:cNvSpPr txBox="1"/>
          <p:nvPr/>
        </p:nvSpPr>
        <p:spPr>
          <a:xfrm>
            <a:off x="3524341" y="1022343"/>
            <a:ext cx="2095317" cy="369332"/>
          </a:xfrm>
          <a:prstGeom prst="rect">
            <a:avLst/>
          </a:prstGeom>
          <a:noFill/>
        </p:spPr>
        <p:txBody>
          <a:bodyPr wrap="none" rtlCol="0">
            <a:spAutoFit/>
          </a:bodyPr>
          <a:lstStyle/>
          <a:p>
            <a:r>
              <a:rPr lang="en-US" dirty="0"/>
              <a:t>(Navarro et al 2018)</a:t>
            </a:r>
          </a:p>
        </p:txBody>
      </p:sp>
      <p:pic>
        <p:nvPicPr>
          <p:cNvPr id="4" name="Screen Shot 2016-05-26 at 2.05.50 PM.png" descr="Screen Shot 2016-05-26 at 2.05.50 PM.png">
            <a:extLst>
              <a:ext uri="{FF2B5EF4-FFF2-40B4-BE49-F238E27FC236}">
                <a16:creationId xmlns:a16="http://schemas.microsoft.com/office/drawing/2014/main" id="{A204F774-9C7D-674D-B5F0-CD093C39E38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7233" y="1864225"/>
            <a:ext cx="4205116" cy="4062950"/>
          </a:xfrm>
          <a:prstGeom prst="rect">
            <a:avLst/>
          </a:prstGeom>
          <a:ln w="12700">
            <a:miter lim="400000"/>
          </a:ln>
        </p:spPr>
      </p:pic>
      <p:sp>
        <p:nvSpPr>
          <p:cNvPr id="5" name="Rectangle">
            <a:extLst>
              <a:ext uri="{FF2B5EF4-FFF2-40B4-BE49-F238E27FC236}">
                <a16:creationId xmlns:a16="http://schemas.microsoft.com/office/drawing/2014/main" id="{0CF99275-8C48-DE45-A2E4-2BFF15C35075}"/>
              </a:ext>
            </a:extLst>
          </p:cNvPr>
          <p:cNvSpPr/>
          <p:nvPr/>
        </p:nvSpPr>
        <p:spPr>
          <a:xfrm>
            <a:off x="1764899" y="3449215"/>
            <a:ext cx="1909725" cy="1224155"/>
          </a:xfrm>
          <a:prstGeom prst="rect">
            <a:avLst/>
          </a:prstGeom>
          <a:ln w="25400">
            <a:solidFill>
              <a:schemeClr val="accent5"/>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 name="Rectangle">
            <a:extLst>
              <a:ext uri="{FF2B5EF4-FFF2-40B4-BE49-F238E27FC236}">
                <a16:creationId xmlns:a16="http://schemas.microsoft.com/office/drawing/2014/main" id="{4C7081B2-1E72-1D4F-8D65-6411785926CD}"/>
              </a:ext>
            </a:extLst>
          </p:cNvPr>
          <p:cNvSpPr/>
          <p:nvPr/>
        </p:nvSpPr>
        <p:spPr>
          <a:xfrm>
            <a:off x="1614928" y="4865866"/>
            <a:ext cx="1909725" cy="1224155"/>
          </a:xfrm>
          <a:prstGeom prst="rect">
            <a:avLst/>
          </a:prstGeom>
          <a:ln w="25400">
            <a:solidFill>
              <a:schemeClr val="accent1"/>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9" name="Line">
            <a:extLst>
              <a:ext uri="{FF2B5EF4-FFF2-40B4-BE49-F238E27FC236}">
                <a16:creationId xmlns:a16="http://schemas.microsoft.com/office/drawing/2014/main" id="{2AE13B6C-5FE1-7343-A79B-7ED002E47668}"/>
              </a:ext>
            </a:extLst>
          </p:cNvPr>
          <p:cNvSpPr/>
          <p:nvPr/>
        </p:nvSpPr>
        <p:spPr>
          <a:xfrm flipH="1">
            <a:off x="3431446" y="3207031"/>
            <a:ext cx="1638904" cy="655299"/>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0" name="Line">
            <a:extLst>
              <a:ext uri="{FF2B5EF4-FFF2-40B4-BE49-F238E27FC236}">
                <a16:creationId xmlns:a16="http://schemas.microsoft.com/office/drawing/2014/main" id="{A581942E-F97B-D143-AE9C-6D8A07BDB681}"/>
              </a:ext>
            </a:extLst>
          </p:cNvPr>
          <p:cNvSpPr/>
          <p:nvPr/>
        </p:nvSpPr>
        <p:spPr>
          <a:xfrm flipH="1">
            <a:off x="3431445" y="4703936"/>
            <a:ext cx="2019785" cy="642106"/>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1" name="TextBox 10">
            <a:extLst>
              <a:ext uri="{FF2B5EF4-FFF2-40B4-BE49-F238E27FC236}">
                <a16:creationId xmlns:a16="http://schemas.microsoft.com/office/drawing/2014/main" id="{21595A62-5B14-DD41-99A8-AF18E2D85434}"/>
              </a:ext>
            </a:extLst>
          </p:cNvPr>
          <p:cNvSpPr txBox="1"/>
          <p:nvPr/>
        </p:nvSpPr>
        <p:spPr>
          <a:xfrm>
            <a:off x="5260373" y="2714799"/>
            <a:ext cx="2157046" cy="646331"/>
          </a:xfrm>
          <a:prstGeom prst="rect">
            <a:avLst/>
          </a:prstGeom>
          <a:noFill/>
        </p:spPr>
        <p:txBody>
          <a:bodyPr wrap="square" rtlCol="0">
            <a:spAutoFit/>
          </a:bodyPr>
          <a:lstStyle/>
          <a:p>
            <a:r>
              <a:rPr lang="en-US" dirty="0"/>
              <a:t>Some people reproduce faithfully</a:t>
            </a:r>
          </a:p>
        </p:txBody>
      </p:sp>
      <p:sp>
        <p:nvSpPr>
          <p:cNvPr id="12" name="TextBox 11">
            <a:extLst>
              <a:ext uri="{FF2B5EF4-FFF2-40B4-BE49-F238E27FC236}">
                <a16:creationId xmlns:a16="http://schemas.microsoft.com/office/drawing/2014/main" id="{57FD5C49-DD46-6646-9342-600CD61CB230}"/>
              </a:ext>
            </a:extLst>
          </p:cNvPr>
          <p:cNvSpPr txBox="1"/>
          <p:nvPr/>
        </p:nvSpPr>
        <p:spPr>
          <a:xfrm>
            <a:off x="5619658" y="4542700"/>
            <a:ext cx="2157046" cy="369332"/>
          </a:xfrm>
          <a:prstGeom prst="rect">
            <a:avLst/>
          </a:prstGeom>
          <a:noFill/>
        </p:spPr>
        <p:txBody>
          <a:bodyPr wrap="square" rtlCol="0">
            <a:spAutoFit/>
          </a:bodyPr>
          <a:lstStyle/>
          <a:p>
            <a:r>
              <a:rPr lang="en-US" dirty="0"/>
              <a:t>Others do not</a:t>
            </a:r>
          </a:p>
        </p:txBody>
      </p:sp>
    </p:spTree>
    <p:extLst>
      <p:ext uri="{BB962C8B-B14F-4D97-AF65-F5344CB8AC3E}">
        <p14:creationId xmlns:p14="http://schemas.microsoft.com/office/powerpoint/2010/main" val="1322091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1897-6D03-BE48-9353-FD1C1C593A3C}"/>
              </a:ext>
            </a:extLst>
          </p:cNvPr>
          <p:cNvSpPr>
            <a:spLocks noGrp="1"/>
          </p:cNvSpPr>
          <p:nvPr>
            <p:ph type="title"/>
          </p:nvPr>
        </p:nvSpPr>
        <p:spPr/>
        <p:txBody>
          <a:bodyPr/>
          <a:lstStyle/>
          <a:p>
            <a:r>
              <a:rPr lang="en-US" dirty="0"/>
              <a:t>Individual differences matter</a:t>
            </a:r>
          </a:p>
        </p:txBody>
      </p:sp>
      <p:sp>
        <p:nvSpPr>
          <p:cNvPr id="3" name="TextBox 2">
            <a:extLst>
              <a:ext uri="{FF2B5EF4-FFF2-40B4-BE49-F238E27FC236}">
                <a16:creationId xmlns:a16="http://schemas.microsoft.com/office/drawing/2014/main" id="{C530D0AD-637B-194A-885A-2D47A6A2C52B}"/>
              </a:ext>
            </a:extLst>
          </p:cNvPr>
          <p:cNvSpPr txBox="1"/>
          <p:nvPr/>
        </p:nvSpPr>
        <p:spPr>
          <a:xfrm>
            <a:off x="3524341" y="1022343"/>
            <a:ext cx="2095317" cy="369332"/>
          </a:xfrm>
          <a:prstGeom prst="rect">
            <a:avLst/>
          </a:prstGeom>
          <a:noFill/>
        </p:spPr>
        <p:txBody>
          <a:bodyPr wrap="none" rtlCol="0">
            <a:spAutoFit/>
          </a:bodyPr>
          <a:lstStyle/>
          <a:p>
            <a:r>
              <a:rPr lang="en-US" dirty="0"/>
              <a:t>(Navarro et al 2018)</a:t>
            </a:r>
          </a:p>
        </p:txBody>
      </p:sp>
      <p:pic>
        <p:nvPicPr>
          <p:cNvPr id="13" name="Screen Shot 2016-05-26 at 3.11.16 PM.png" descr="Screen Shot 2016-05-26 at 3.11.16 PM.png">
            <a:extLst>
              <a:ext uri="{FF2B5EF4-FFF2-40B4-BE49-F238E27FC236}">
                <a16:creationId xmlns:a16="http://schemas.microsoft.com/office/drawing/2014/main" id="{508FFDFA-D5BB-1844-8BF3-4E8762298F9E}"/>
              </a:ext>
            </a:extLst>
          </p:cNvPr>
          <p:cNvPicPr>
            <a:picLocks noChangeAspect="1"/>
          </p:cNvPicPr>
          <p:nvPr/>
        </p:nvPicPr>
        <p:blipFill>
          <a:blip r:embed="rId2">
            <a:extLst/>
          </a:blip>
          <a:stretch>
            <a:fillRect/>
          </a:stretch>
        </p:blipFill>
        <p:spPr>
          <a:xfrm>
            <a:off x="502962" y="1526117"/>
            <a:ext cx="9144001" cy="4814333"/>
          </a:xfrm>
          <a:prstGeom prst="rect">
            <a:avLst/>
          </a:prstGeom>
          <a:ln w="12700">
            <a:miter lim="400000"/>
          </a:ln>
        </p:spPr>
      </p:pic>
      <p:sp>
        <p:nvSpPr>
          <p:cNvPr id="14" name="Rectangle">
            <a:extLst>
              <a:ext uri="{FF2B5EF4-FFF2-40B4-BE49-F238E27FC236}">
                <a16:creationId xmlns:a16="http://schemas.microsoft.com/office/drawing/2014/main" id="{018EF3E7-E0E1-A14D-A218-27615470B713}"/>
              </a:ext>
            </a:extLst>
          </p:cNvPr>
          <p:cNvSpPr/>
          <p:nvPr/>
        </p:nvSpPr>
        <p:spPr>
          <a:xfrm>
            <a:off x="5203396" y="1818618"/>
            <a:ext cx="3842071" cy="4566969"/>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5" name="Rectangle">
            <a:extLst>
              <a:ext uri="{FF2B5EF4-FFF2-40B4-BE49-F238E27FC236}">
                <a16:creationId xmlns:a16="http://schemas.microsoft.com/office/drawing/2014/main" id="{B3E46524-4B39-C947-8ACC-A806A62B38E9}"/>
              </a:ext>
            </a:extLst>
          </p:cNvPr>
          <p:cNvSpPr/>
          <p:nvPr/>
        </p:nvSpPr>
        <p:spPr>
          <a:xfrm>
            <a:off x="2136538" y="1818618"/>
            <a:ext cx="3842071" cy="571769"/>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6" name="Rectangle">
            <a:extLst>
              <a:ext uri="{FF2B5EF4-FFF2-40B4-BE49-F238E27FC236}">
                <a16:creationId xmlns:a16="http://schemas.microsoft.com/office/drawing/2014/main" id="{0BADDE80-AFB0-2449-85F6-172A83E1A3C1}"/>
              </a:ext>
            </a:extLst>
          </p:cNvPr>
          <p:cNvSpPr/>
          <p:nvPr/>
        </p:nvSpPr>
        <p:spPr>
          <a:xfrm>
            <a:off x="1576906" y="5585179"/>
            <a:ext cx="3842071" cy="571769"/>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17" name="Image" descr="Image">
            <a:extLst>
              <a:ext uri="{FF2B5EF4-FFF2-40B4-BE49-F238E27FC236}">
                <a16:creationId xmlns:a16="http://schemas.microsoft.com/office/drawing/2014/main" id="{B7A50FA5-DC5D-5C49-9C9D-AE5EEFF4EAB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03856" y="5666208"/>
            <a:ext cx="1193411" cy="596706"/>
          </a:xfrm>
          <a:prstGeom prst="rect">
            <a:avLst/>
          </a:prstGeom>
          <a:ln w="12700">
            <a:miter lim="400000"/>
          </a:ln>
        </p:spPr>
      </p:pic>
      <p:sp>
        <p:nvSpPr>
          <p:cNvPr id="18" name="N=80 MTurk workers and UNSW students">
            <a:extLst>
              <a:ext uri="{FF2B5EF4-FFF2-40B4-BE49-F238E27FC236}">
                <a16:creationId xmlns:a16="http://schemas.microsoft.com/office/drawing/2014/main" id="{3BDE2946-CB0C-5047-AA3C-60906E9786C4}"/>
              </a:ext>
            </a:extLst>
          </p:cNvPr>
          <p:cNvSpPr txBox="1"/>
          <p:nvPr/>
        </p:nvSpPr>
        <p:spPr>
          <a:xfrm>
            <a:off x="6473754" y="6072087"/>
            <a:ext cx="2430873" cy="613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2500">
                <a:solidFill>
                  <a:srgbClr val="53585F"/>
                </a:solidFill>
              </a:defRPr>
            </a:lvl1pPr>
          </a:lstStyle>
          <a:p>
            <a:r>
              <a:rPr sz="1758"/>
              <a:t>N=80 MTurk workers and UNSW students</a:t>
            </a:r>
          </a:p>
        </p:txBody>
      </p:sp>
      <p:sp>
        <p:nvSpPr>
          <p:cNvPr id="19" name="Rectangle">
            <a:extLst>
              <a:ext uri="{FF2B5EF4-FFF2-40B4-BE49-F238E27FC236}">
                <a16:creationId xmlns:a16="http://schemas.microsoft.com/office/drawing/2014/main" id="{F3071287-73C5-6841-B19C-74214600836F}"/>
              </a:ext>
            </a:extLst>
          </p:cNvPr>
          <p:cNvSpPr/>
          <p:nvPr/>
        </p:nvSpPr>
        <p:spPr>
          <a:xfrm>
            <a:off x="4060857" y="2491299"/>
            <a:ext cx="1466428" cy="1049096"/>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20" name="Image" descr="Image">
            <a:extLst>
              <a:ext uri="{FF2B5EF4-FFF2-40B4-BE49-F238E27FC236}">
                <a16:creationId xmlns:a16="http://schemas.microsoft.com/office/drawing/2014/main" id="{1D8BF185-C7C8-DE4D-9F64-0D7D857226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21581" y="1806234"/>
            <a:ext cx="1344979" cy="934237"/>
          </a:xfrm>
          <a:prstGeom prst="rect">
            <a:avLst/>
          </a:prstGeom>
          <a:ln w="12700">
            <a:miter lim="400000"/>
          </a:ln>
        </p:spPr>
      </p:pic>
      <p:pic>
        <p:nvPicPr>
          <p:cNvPr id="21" name="Image" descr="Image">
            <a:extLst>
              <a:ext uri="{FF2B5EF4-FFF2-40B4-BE49-F238E27FC236}">
                <a16:creationId xmlns:a16="http://schemas.microsoft.com/office/drawing/2014/main" id="{B727EE4C-FF23-084C-BEEA-46AF07B587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15947" y="2776346"/>
            <a:ext cx="1358308" cy="764049"/>
          </a:xfrm>
          <a:prstGeom prst="rect">
            <a:avLst/>
          </a:prstGeom>
          <a:ln w="12700">
            <a:miter lim="400000"/>
          </a:ln>
        </p:spPr>
      </p:pic>
      <p:pic>
        <p:nvPicPr>
          <p:cNvPr id="22" name="Image" descr="Image">
            <a:extLst>
              <a:ext uri="{FF2B5EF4-FFF2-40B4-BE49-F238E27FC236}">
                <a16:creationId xmlns:a16="http://schemas.microsoft.com/office/drawing/2014/main" id="{52DB1669-A510-ED46-BE7B-ABC1E03E6F65}"/>
              </a:ext>
            </a:extLst>
          </p:cNvPr>
          <p:cNvPicPr>
            <a:picLocks noChangeAspect="1"/>
          </p:cNvPicPr>
          <p:nvPr/>
        </p:nvPicPr>
        <p:blipFill>
          <a:blip r:embed="rId6">
            <a:extLst/>
          </a:blip>
          <a:stretch>
            <a:fillRect/>
          </a:stretch>
        </p:blipFill>
        <p:spPr>
          <a:xfrm>
            <a:off x="5038561" y="3926059"/>
            <a:ext cx="1270000" cy="711200"/>
          </a:xfrm>
          <a:prstGeom prst="rect">
            <a:avLst/>
          </a:prstGeom>
          <a:ln w="12700">
            <a:miter lim="400000"/>
          </a:ln>
        </p:spPr>
      </p:pic>
      <p:pic>
        <p:nvPicPr>
          <p:cNvPr id="23" name="Image" descr="Image">
            <a:extLst>
              <a:ext uri="{FF2B5EF4-FFF2-40B4-BE49-F238E27FC236}">
                <a16:creationId xmlns:a16="http://schemas.microsoft.com/office/drawing/2014/main" id="{8254FC30-6460-B143-8376-628FCC344151}"/>
              </a:ext>
            </a:extLst>
          </p:cNvPr>
          <p:cNvPicPr>
            <a:picLocks noChangeAspect="1"/>
          </p:cNvPicPr>
          <p:nvPr/>
        </p:nvPicPr>
        <p:blipFill>
          <a:blip r:embed="rId7">
            <a:extLst/>
          </a:blip>
          <a:stretch>
            <a:fillRect/>
          </a:stretch>
        </p:blipFill>
        <p:spPr>
          <a:xfrm>
            <a:off x="5106955" y="4730332"/>
            <a:ext cx="818582" cy="1305305"/>
          </a:xfrm>
          <a:prstGeom prst="rect">
            <a:avLst/>
          </a:prstGeom>
          <a:ln w="12700">
            <a:miter lim="400000"/>
          </a:ln>
        </p:spPr>
      </p:pic>
      <p:sp>
        <p:nvSpPr>
          <p:cNvPr id="24" name="Line">
            <a:extLst>
              <a:ext uri="{FF2B5EF4-FFF2-40B4-BE49-F238E27FC236}">
                <a16:creationId xmlns:a16="http://schemas.microsoft.com/office/drawing/2014/main" id="{1C247BC9-9CA5-244A-B337-2F8D47DAAE64}"/>
              </a:ext>
            </a:extLst>
          </p:cNvPr>
          <p:cNvSpPr/>
          <p:nvPr/>
        </p:nvSpPr>
        <p:spPr>
          <a:xfrm flipH="1">
            <a:off x="3795521" y="2626273"/>
            <a:ext cx="260881" cy="260880"/>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5" name="Line">
            <a:extLst>
              <a:ext uri="{FF2B5EF4-FFF2-40B4-BE49-F238E27FC236}">
                <a16:creationId xmlns:a16="http://schemas.microsoft.com/office/drawing/2014/main" id="{4CCDEB69-9BAE-614B-83C5-C0A853AB05B9}"/>
              </a:ext>
            </a:extLst>
          </p:cNvPr>
          <p:cNvSpPr/>
          <p:nvPr/>
        </p:nvSpPr>
        <p:spPr>
          <a:xfrm flipH="1">
            <a:off x="4238778" y="3435074"/>
            <a:ext cx="260881" cy="26088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6" name="Line">
            <a:extLst>
              <a:ext uri="{FF2B5EF4-FFF2-40B4-BE49-F238E27FC236}">
                <a16:creationId xmlns:a16="http://schemas.microsoft.com/office/drawing/2014/main" id="{720341A0-5C85-1642-9007-2D59C0989F61}"/>
              </a:ext>
            </a:extLst>
          </p:cNvPr>
          <p:cNvSpPr/>
          <p:nvPr/>
        </p:nvSpPr>
        <p:spPr>
          <a:xfrm flipH="1">
            <a:off x="4220919" y="4505909"/>
            <a:ext cx="798504" cy="340305"/>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7" name="Line">
            <a:extLst>
              <a:ext uri="{FF2B5EF4-FFF2-40B4-BE49-F238E27FC236}">
                <a16:creationId xmlns:a16="http://schemas.microsoft.com/office/drawing/2014/main" id="{09CA887E-9B9D-5A40-A246-EF870C199A74}"/>
              </a:ext>
            </a:extLst>
          </p:cNvPr>
          <p:cNvSpPr/>
          <p:nvPr/>
        </p:nvSpPr>
        <p:spPr>
          <a:xfrm flipH="1">
            <a:off x="4770527" y="5170582"/>
            <a:ext cx="315014"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8" name="Turnbull">
            <a:extLst>
              <a:ext uri="{FF2B5EF4-FFF2-40B4-BE49-F238E27FC236}">
                <a16:creationId xmlns:a16="http://schemas.microsoft.com/office/drawing/2014/main" id="{22403C41-6335-624D-ADB7-9B1E327D5755}"/>
              </a:ext>
            </a:extLst>
          </p:cNvPr>
          <p:cNvSpPr txBox="1"/>
          <p:nvPr/>
        </p:nvSpPr>
        <p:spPr>
          <a:xfrm>
            <a:off x="5516244" y="2074997"/>
            <a:ext cx="962379" cy="3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000"/>
            </a:lvl1pPr>
          </a:lstStyle>
          <a:p>
            <a:r>
              <a:rPr sz="2109"/>
              <a:t>Turnbull</a:t>
            </a:r>
          </a:p>
        </p:txBody>
      </p:sp>
      <p:sp>
        <p:nvSpPr>
          <p:cNvPr id="29" name="Shorten">
            <a:extLst>
              <a:ext uri="{FF2B5EF4-FFF2-40B4-BE49-F238E27FC236}">
                <a16:creationId xmlns:a16="http://schemas.microsoft.com/office/drawing/2014/main" id="{AEBB599C-F21D-A94C-959B-EE0653C074AA}"/>
              </a:ext>
            </a:extLst>
          </p:cNvPr>
          <p:cNvSpPr txBox="1"/>
          <p:nvPr/>
        </p:nvSpPr>
        <p:spPr>
          <a:xfrm>
            <a:off x="6089181" y="2960015"/>
            <a:ext cx="946349" cy="3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000"/>
            </a:lvl1pPr>
          </a:lstStyle>
          <a:p>
            <a:r>
              <a:rPr sz="2109"/>
              <a:t>Shorten</a:t>
            </a:r>
          </a:p>
        </p:txBody>
      </p:sp>
      <p:sp>
        <p:nvSpPr>
          <p:cNvPr id="30" name="Howard">
            <a:extLst>
              <a:ext uri="{FF2B5EF4-FFF2-40B4-BE49-F238E27FC236}">
                <a16:creationId xmlns:a16="http://schemas.microsoft.com/office/drawing/2014/main" id="{E9405ECD-E075-4346-AAB2-95A1D80F5245}"/>
              </a:ext>
            </a:extLst>
          </p:cNvPr>
          <p:cNvSpPr txBox="1"/>
          <p:nvPr/>
        </p:nvSpPr>
        <p:spPr>
          <a:xfrm>
            <a:off x="6427472" y="4083302"/>
            <a:ext cx="966291" cy="3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000"/>
            </a:lvl1pPr>
          </a:lstStyle>
          <a:p>
            <a:r>
              <a:rPr sz="2109"/>
              <a:t>Howard</a:t>
            </a:r>
          </a:p>
        </p:txBody>
      </p:sp>
      <p:sp>
        <p:nvSpPr>
          <p:cNvPr id="31" name="Brown">
            <a:extLst>
              <a:ext uri="{FF2B5EF4-FFF2-40B4-BE49-F238E27FC236}">
                <a16:creationId xmlns:a16="http://schemas.microsoft.com/office/drawing/2014/main" id="{4071CC8A-8061-4E4D-9717-34E534622520}"/>
              </a:ext>
            </a:extLst>
          </p:cNvPr>
          <p:cNvSpPr txBox="1"/>
          <p:nvPr/>
        </p:nvSpPr>
        <p:spPr>
          <a:xfrm>
            <a:off x="5989956" y="5080467"/>
            <a:ext cx="800155" cy="3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000"/>
            </a:lvl1pPr>
          </a:lstStyle>
          <a:p>
            <a:r>
              <a:rPr sz="2109"/>
              <a:t>Brown</a:t>
            </a:r>
          </a:p>
        </p:txBody>
      </p:sp>
      <p:sp>
        <p:nvSpPr>
          <p:cNvPr id="32" name="Rectangle">
            <a:extLst>
              <a:ext uri="{FF2B5EF4-FFF2-40B4-BE49-F238E27FC236}">
                <a16:creationId xmlns:a16="http://schemas.microsoft.com/office/drawing/2014/main" id="{1B088510-0293-D74D-B05D-96E201F956CB}"/>
              </a:ext>
            </a:extLst>
          </p:cNvPr>
          <p:cNvSpPr/>
          <p:nvPr/>
        </p:nvSpPr>
        <p:spPr>
          <a:xfrm>
            <a:off x="2105395" y="1818618"/>
            <a:ext cx="1270000" cy="4566969"/>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7" name="TextBox 6">
            <a:extLst>
              <a:ext uri="{FF2B5EF4-FFF2-40B4-BE49-F238E27FC236}">
                <a16:creationId xmlns:a16="http://schemas.microsoft.com/office/drawing/2014/main" id="{168913E0-240C-6F45-87B6-A3A0DDAB9515}"/>
              </a:ext>
            </a:extLst>
          </p:cNvPr>
          <p:cNvSpPr txBox="1"/>
          <p:nvPr/>
        </p:nvSpPr>
        <p:spPr>
          <a:xfrm>
            <a:off x="920032" y="1825378"/>
            <a:ext cx="2310003" cy="646331"/>
          </a:xfrm>
          <a:prstGeom prst="rect">
            <a:avLst/>
          </a:prstGeom>
          <a:noFill/>
        </p:spPr>
        <p:txBody>
          <a:bodyPr wrap="square" rtlCol="0">
            <a:spAutoFit/>
          </a:bodyPr>
          <a:lstStyle/>
          <a:p>
            <a:r>
              <a:rPr lang="en-US" dirty="0"/>
              <a:t>Who will win the 2016 election?</a:t>
            </a:r>
          </a:p>
        </p:txBody>
      </p:sp>
    </p:spTree>
    <p:extLst>
      <p:ext uri="{BB962C8B-B14F-4D97-AF65-F5344CB8AC3E}">
        <p14:creationId xmlns:p14="http://schemas.microsoft.com/office/powerpoint/2010/main" val="2634674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1897-6D03-BE48-9353-FD1C1C593A3C}"/>
              </a:ext>
            </a:extLst>
          </p:cNvPr>
          <p:cNvSpPr>
            <a:spLocks noGrp="1"/>
          </p:cNvSpPr>
          <p:nvPr>
            <p:ph type="title"/>
          </p:nvPr>
        </p:nvSpPr>
        <p:spPr/>
        <p:txBody>
          <a:bodyPr/>
          <a:lstStyle/>
          <a:p>
            <a:r>
              <a:rPr lang="en-US" dirty="0"/>
              <a:t>Individual differences matter</a:t>
            </a:r>
          </a:p>
        </p:txBody>
      </p:sp>
      <p:sp>
        <p:nvSpPr>
          <p:cNvPr id="3" name="TextBox 2">
            <a:extLst>
              <a:ext uri="{FF2B5EF4-FFF2-40B4-BE49-F238E27FC236}">
                <a16:creationId xmlns:a16="http://schemas.microsoft.com/office/drawing/2014/main" id="{C530D0AD-637B-194A-885A-2D47A6A2C52B}"/>
              </a:ext>
            </a:extLst>
          </p:cNvPr>
          <p:cNvSpPr txBox="1"/>
          <p:nvPr/>
        </p:nvSpPr>
        <p:spPr>
          <a:xfrm>
            <a:off x="3524341" y="1022343"/>
            <a:ext cx="2095317" cy="369332"/>
          </a:xfrm>
          <a:prstGeom prst="rect">
            <a:avLst/>
          </a:prstGeom>
          <a:noFill/>
        </p:spPr>
        <p:txBody>
          <a:bodyPr wrap="none" rtlCol="0">
            <a:spAutoFit/>
          </a:bodyPr>
          <a:lstStyle/>
          <a:p>
            <a:r>
              <a:rPr lang="en-US" dirty="0"/>
              <a:t>(Navarro et al 2018)</a:t>
            </a:r>
          </a:p>
        </p:txBody>
      </p:sp>
      <p:pic>
        <p:nvPicPr>
          <p:cNvPr id="33" name="Screen Shot 2016-05-26 at 3.11.16 PM.png" descr="Screen Shot 2016-05-26 at 3.11.16 PM.png">
            <a:extLst>
              <a:ext uri="{FF2B5EF4-FFF2-40B4-BE49-F238E27FC236}">
                <a16:creationId xmlns:a16="http://schemas.microsoft.com/office/drawing/2014/main" id="{BF75E00D-7CAC-AE47-8C05-1D8AC42B0F63}"/>
              </a:ext>
            </a:extLst>
          </p:cNvPr>
          <p:cNvPicPr>
            <a:picLocks noChangeAspect="1"/>
          </p:cNvPicPr>
          <p:nvPr/>
        </p:nvPicPr>
        <p:blipFill>
          <a:blip r:embed="rId2">
            <a:extLst/>
          </a:blip>
          <a:stretch>
            <a:fillRect/>
          </a:stretch>
        </p:blipFill>
        <p:spPr>
          <a:xfrm>
            <a:off x="502962" y="1526117"/>
            <a:ext cx="9144001" cy="4814333"/>
          </a:xfrm>
          <a:prstGeom prst="rect">
            <a:avLst/>
          </a:prstGeom>
          <a:ln w="12700">
            <a:miter lim="400000"/>
          </a:ln>
        </p:spPr>
      </p:pic>
      <p:sp>
        <p:nvSpPr>
          <p:cNvPr id="34" name="Rectangle">
            <a:extLst>
              <a:ext uri="{FF2B5EF4-FFF2-40B4-BE49-F238E27FC236}">
                <a16:creationId xmlns:a16="http://schemas.microsoft.com/office/drawing/2014/main" id="{6BC8CBD3-9294-E74C-8869-4828467952F1}"/>
              </a:ext>
            </a:extLst>
          </p:cNvPr>
          <p:cNvSpPr/>
          <p:nvPr/>
        </p:nvSpPr>
        <p:spPr>
          <a:xfrm>
            <a:off x="5203396" y="1818618"/>
            <a:ext cx="3842071" cy="4566969"/>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35" name="Rectangle">
            <a:extLst>
              <a:ext uri="{FF2B5EF4-FFF2-40B4-BE49-F238E27FC236}">
                <a16:creationId xmlns:a16="http://schemas.microsoft.com/office/drawing/2014/main" id="{E32C5656-C923-0F4E-9DB0-821EFF4C1D8F}"/>
              </a:ext>
            </a:extLst>
          </p:cNvPr>
          <p:cNvSpPr/>
          <p:nvPr/>
        </p:nvSpPr>
        <p:spPr>
          <a:xfrm>
            <a:off x="2136538" y="1818618"/>
            <a:ext cx="3842071" cy="571769"/>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36" name="Rectangle">
            <a:extLst>
              <a:ext uri="{FF2B5EF4-FFF2-40B4-BE49-F238E27FC236}">
                <a16:creationId xmlns:a16="http://schemas.microsoft.com/office/drawing/2014/main" id="{66BEF6B3-A1FA-CA46-A747-4C6F350C427C}"/>
              </a:ext>
            </a:extLst>
          </p:cNvPr>
          <p:cNvSpPr/>
          <p:nvPr/>
        </p:nvSpPr>
        <p:spPr>
          <a:xfrm>
            <a:off x="1576906" y="5585179"/>
            <a:ext cx="3842071" cy="571769"/>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37" name="Image" descr="Image">
            <a:extLst>
              <a:ext uri="{FF2B5EF4-FFF2-40B4-BE49-F238E27FC236}">
                <a16:creationId xmlns:a16="http://schemas.microsoft.com/office/drawing/2014/main" id="{3394D0D3-79DD-A748-A4D3-A6D9A3DE7876}"/>
              </a:ext>
            </a:extLst>
          </p:cNvPr>
          <p:cNvPicPr>
            <a:picLocks noChangeAspect="1"/>
          </p:cNvPicPr>
          <p:nvPr/>
        </p:nvPicPr>
        <p:blipFill>
          <a:blip r:embed="rId3">
            <a:extLst/>
          </a:blip>
          <a:stretch>
            <a:fillRect/>
          </a:stretch>
        </p:blipFill>
        <p:spPr>
          <a:xfrm>
            <a:off x="2130247" y="5646127"/>
            <a:ext cx="1179063" cy="619009"/>
          </a:xfrm>
          <a:prstGeom prst="rect">
            <a:avLst/>
          </a:prstGeom>
          <a:ln w="12700">
            <a:miter lim="400000"/>
          </a:ln>
        </p:spPr>
      </p:pic>
      <p:pic>
        <p:nvPicPr>
          <p:cNvPr id="38" name="Image" descr="Image">
            <a:extLst>
              <a:ext uri="{FF2B5EF4-FFF2-40B4-BE49-F238E27FC236}">
                <a16:creationId xmlns:a16="http://schemas.microsoft.com/office/drawing/2014/main" id="{49950DD4-1A5C-5242-89E1-982AC86F470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03856" y="5666208"/>
            <a:ext cx="1193411" cy="596706"/>
          </a:xfrm>
          <a:prstGeom prst="rect">
            <a:avLst/>
          </a:prstGeom>
          <a:ln w="12700">
            <a:miter lim="400000"/>
          </a:ln>
        </p:spPr>
      </p:pic>
      <p:sp>
        <p:nvSpPr>
          <p:cNvPr id="39" name="N=80 MTurk workers and UNSW students">
            <a:extLst>
              <a:ext uri="{FF2B5EF4-FFF2-40B4-BE49-F238E27FC236}">
                <a16:creationId xmlns:a16="http://schemas.microsoft.com/office/drawing/2014/main" id="{3E20798B-0A43-D04E-AF31-670A2AD2361E}"/>
              </a:ext>
            </a:extLst>
          </p:cNvPr>
          <p:cNvSpPr txBox="1"/>
          <p:nvPr/>
        </p:nvSpPr>
        <p:spPr>
          <a:xfrm>
            <a:off x="6473754" y="6072087"/>
            <a:ext cx="2430873" cy="613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2500">
                <a:solidFill>
                  <a:srgbClr val="53585F"/>
                </a:solidFill>
              </a:defRPr>
            </a:lvl1pPr>
          </a:lstStyle>
          <a:p>
            <a:r>
              <a:rPr sz="1758"/>
              <a:t>N=80 MTurk workers and UNSW students</a:t>
            </a:r>
          </a:p>
        </p:txBody>
      </p:sp>
      <p:sp>
        <p:nvSpPr>
          <p:cNvPr id="40" name="Rectangle">
            <a:extLst>
              <a:ext uri="{FF2B5EF4-FFF2-40B4-BE49-F238E27FC236}">
                <a16:creationId xmlns:a16="http://schemas.microsoft.com/office/drawing/2014/main" id="{C4AF8BAA-1113-BD42-8D09-6279C0231BCA}"/>
              </a:ext>
            </a:extLst>
          </p:cNvPr>
          <p:cNvSpPr/>
          <p:nvPr/>
        </p:nvSpPr>
        <p:spPr>
          <a:xfrm>
            <a:off x="4060857" y="2491299"/>
            <a:ext cx="1466428" cy="1049096"/>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41" name="Line">
            <a:extLst>
              <a:ext uri="{FF2B5EF4-FFF2-40B4-BE49-F238E27FC236}">
                <a16:creationId xmlns:a16="http://schemas.microsoft.com/office/drawing/2014/main" id="{A6B574F1-0A04-9C4A-A4CE-127D7377AFF7}"/>
              </a:ext>
            </a:extLst>
          </p:cNvPr>
          <p:cNvSpPr/>
          <p:nvPr/>
        </p:nvSpPr>
        <p:spPr>
          <a:xfrm>
            <a:off x="2852343" y="2445895"/>
            <a:ext cx="1" cy="890044"/>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42" name="Andy?">
            <a:extLst>
              <a:ext uri="{FF2B5EF4-FFF2-40B4-BE49-F238E27FC236}">
                <a16:creationId xmlns:a16="http://schemas.microsoft.com/office/drawing/2014/main" id="{175F845D-7213-984B-A73E-67C4782E585D}"/>
              </a:ext>
            </a:extLst>
          </p:cNvPr>
          <p:cNvSpPr txBox="1"/>
          <p:nvPr/>
        </p:nvSpPr>
        <p:spPr>
          <a:xfrm>
            <a:off x="3484314" y="1942704"/>
            <a:ext cx="3851070" cy="721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000"/>
            </a:lvl1pPr>
          </a:lstStyle>
          <a:p>
            <a:r>
              <a:rPr lang="en-AU" sz="2109" dirty="0"/>
              <a:t>US participants have no knowledge of Australian politics</a:t>
            </a:r>
            <a:endParaRPr sz="2109" dirty="0"/>
          </a:p>
        </p:txBody>
      </p:sp>
      <p:pic>
        <p:nvPicPr>
          <p:cNvPr id="43" name="Image" descr="Image">
            <a:extLst>
              <a:ext uri="{FF2B5EF4-FFF2-40B4-BE49-F238E27FC236}">
                <a16:creationId xmlns:a16="http://schemas.microsoft.com/office/drawing/2014/main" id="{4E0AF31C-5E96-F445-A00C-47E12FDC1ADD}"/>
              </a:ext>
            </a:extLst>
          </p:cNvPr>
          <p:cNvPicPr>
            <a:picLocks noChangeAspect="1"/>
          </p:cNvPicPr>
          <p:nvPr/>
        </p:nvPicPr>
        <p:blipFill>
          <a:blip r:embed="rId5">
            <a:extLst/>
          </a:blip>
          <a:stretch>
            <a:fillRect/>
          </a:stretch>
        </p:blipFill>
        <p:spPr>
          <a:xfrm>
            <a:off x="2051821" y="1742182"/>
            <a:ext cx="1366010" cy="1049096"/>
          </a:xfrm>
          <a:prstGeom prst="rect">
            <a:avLst/>
          </a:prstGeom>
          <a:ln w="12700">
            <a:miter lim="400000"/>
          </a:ln>
        </p:spPr>
      </p:pic>
      <p:sp>
        <p:nvSpPr>
          <p:cNvPr id="44" name="Rectangle">
            <a:extLst>
              <a:ext uri="{FF2B5EF4-FFF2-40B4-BE49-F238E27FC236}">
                <a16:creationId xmlns:a16="http://schemas.microsoft.com/office/drawing/2014/main" id="{7D7EF846-E76A-144D-9CAF-28F74BED402D}"/>
              </a:ext>
            </a:extLst>
          </p:cNvPr>
          <p:cNvSpPr/>
          <p:nvPr/>
        </p:nvSpPr>
        <p:spPr>
          <a:xfrm>
            <a:off x="3370403" y="2810242"/>
            <a:ext cx="2072273" cy="3560430"/>
          </a:xfrm>
          <a:prstGeom prst="rect">
            <a:avLst/>
          </a:prstGeom>
          <a:solidFill>
            <a:srgbClr val="FFFFFF">
              <a:alpha val="71817"/>
            </a:srgbClr>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Tree>
    <p:extLst>
      <p:ext uri="{BB962C8B-B14F-4D97-AF65-F5344CB8AC3E}">
        <p14:creationId xmlns:p14="http://schemas.microsoft.com/office/powerpoint/2010/main" val="3608294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1897-6D03-BE48-9353-FD1C1C593A3C}"/>
              </a:ext>
            </a:extLst>
          </p:cNvPr>
          <p:cNvSpPr>
            <a:spLocks noGrp="1"/>
          </p:cNvSpPr>
          <p:nvPr>
            <p:ph type="title"/>
          </p:nvPr>
        </p:nvSpPr>
        <p:spPr/>
        <p:txBody>
          <a:bodyPr/>
          <a:lstStyle/>
          <a:p>
            <a:r>
              <a:rPr lang="en-US" dirty="0"/>
              <a:t>Individual differences matter</a:t>
            </a:r>
          </a:p>
        </p:txBody>
      </p:sp>
      <p:sp>
        <p:nvSpPr>
          <p:cNvPr id="3" name="TextBox 2">
            <a:extLst>
              <a:ext uri="{FF2B5EF4-FFF2-40B4-BE49-F238E27FC236}">
                <a16:creationId xmlns:a16="http://schemas.microsoft.com/office/drawing/2014/main" id="{C530D0AD-637B-194A-885A-2D47A6A2C52B}"/>
              </a:ext>
            </a:extLst>
          </p:cNvPr>
          <p:cNvSpPr txBox="1"/>
          <p:nvPr/>
        </p:nvSpPr>
        <p:spPr>
          <a:xfrm>
            <a:off x="3524341" y="1022343"/>
            <a:ext cx="2095317" cy="369332"/>
          </a:xfrm>
          <a:prstGeom prst="rect">
            <a:avLst/>
          </a:prstGeom>
          <a:noFill/>
        </p:spPr>
        <p:txBody>
          <a:bodyPr wrap="none" rtlCol="0">
            <a:spAutoFit/>
          </a:bodyPr>
          <a:lstStyle/>
          <a:p>
            <a:r>
              <a:rPr lang="en-US" dirty="0"/>
              <a:t>(Navarro et al 2018)</a:t>
            </a:r>
          </a:p>
        </p:txBody>
      </p:sp>
      <p:pic>
        <p:nvPicPr>
          <p:cNvPr id="45" name="Image" descr="Image">
            <a:extLst>
              <a:ext uri="{FF2B5EF4-FFF2-40B4-BE49-F238E27FC236}">
                <a16:creationId xmlns:a16="http://schemas.microsoft.com/office/drawing/2014/main" id="{0173D376-1D42-4945-AAAB-47457F4ABEAD}"/>
              </a:ext>
            </a:extLst>
          </p:cNvPr>
          <p:cNvPicPr>
            <a:picLocks noChangeAspect="1"/>
          </p:cNvPicPr>
          <p:nvPr/>
        </p:nvPicPr>
        <p:blipFill>
          <a:blip r:embed="rId2">
            <a:extLst/>
          </a:blip>
          <a:stretch>
            <a:fillRect/>
          </a:stretch>
        </p:blipFill>
        <p:spPr>
          <a:xfrm>
            <a:off x="0" y="3767296"/>
            <a:ext cx="2625329" cy="2084820"/>
          </a:xfrm>
          <a:prstGeom prst="rect">
            <a:avLst/>
          </a:prstGeom>
          <a:ln w="12700">
            <a:miter lim="400000"/>
          </a:ln>
        </p:spPr>
      </p:pic>
      <p:pic>
        <p:nvPicPr>
          <p:cNvPr id="46" name="Image" descr="Image">
            <a:extLst>
              <a:ext uri="{FF2B5EF4-FFF2-40B4-BE49-F238E27FC236}">
                <a16:creationId xmlns:a16="http://schemas.microsoft.com/office/drawing/2014/main" id="{FE7AB39D-8A64-2A46-B196-CC1A4344D684}"/>
              </a:ext>
            </a:extLst>
          </p:cNvPr>
          <p:cNvPicPr>
            <a:picLocks noChangeAspect="1"/>
          </p:cNvPicPr>
          <p:nvPr/>
        </p:nvPicPr>
        <p:blipFill>
          <a:blip r:embed="rId3">
            <a:extLst/>
          </a:blip>
          <a:stretch>
            <a:fillRect/>
          </a:stretch>
        </p:blipFill>
        <p:spPr>
          <a:xfrm flipH="1">
            <a:off x="3854494" y="3436060"/>
            <a:ext cx="2128177" cy="2895477"/>
          </a:xfrm>
          <a:prstGeom prst="rect">
            <a:avLst/>
          </a:prstGeom>
          <a:ln w="12700">
            <a:miter lim="400000"/>
          </a:ln>
        </p:spPr>
      </p:pic>
      <p:sp>
        <p:nvSpPr>
          <p:cNvPr id="47" name="Line">
            <a:extLst>
              <a:ext uri="{FF2B5EF4-FFF2-40B4-BE49-F238E27FC236}">
                <a16:creationId xmlns:a16="http://schemas.microsoft.com/office/drawing/2014/main" id="{D1435C8B-62D3-B34A-A399-ACA4D69A6B48}"/>
              </a:ext>
            </a:extLst>
          </p:cNvPr>
          <p:cNvSpPr/>
          <p:nvPr/>
        </p:nvSpPr>
        <p:spPr>
          <a:xfrm>
            <a:off x="2732632" y="5172835"/>
            <a:ext cx="1162043"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48" name="Quote Bubble">
            <a:extLst>
              <a:ext uri="{FF2B5EF4-FFF2-40B4-BE49-F238E27FC236}">
                <a16:creationId xmlns:a16="http://schemas.microsoft.com/office/drawing/2014/main" id="{940346CF-F0A9-6246-B924-EAB6703C6677}"/>
              </a:ext>
            </a:extLst>
          </p:cNvPr>
          <p:cNvSpPr/>
          <p:nvPr/>
        </p:nvSpPr>
        <p:spPr>
          <a:xfrm>
            <a:off x="2191200" y="2679839"/>
            <a:ext cx="2075337" cy="1963924"/>
          </a:xfrm>
          <a:prstGeom prst="wedgeEllipseCallout">
            <a:avLst>
              <a:gd name="adj1" fmla="val -49484"/>
              <a:gd name="adj2" fmla="val 58722"/>
            </a:avLst>
          </a:prstGeom>
          <a:ln w="25400">
            <a:solidFill>
              <a:srgbClr val="85888D"/>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49" name="Image" descr="Image">
            <a:extLst>
              <a:ext uri="{FF2B5EF4-FFF2-40B4-BE49-F238E27FC236}">
                <a16:creationId xmlns:a16="http://schemas.microsoft.com/office/drawing/2014/main" id="{D9EF5044-328B-674D-8B66-C27B73A30EC5}"/>
              </a:ext>
            </a:extLst>
          </p:cNvPr>
          <p:cNvPicPr>
            <a:picLocks noChangeAspect="1"/>
          </p:cNvPicPr>
          <p:nvPr/>
        </p:nvPicPr>
        <p:blipFill>
          <a:blip r:embed="rId4">
            <a:extLst/>
          </a:blip>
          <a:stretch>
            <a:fillRect/>
          </a:stretch>
        </p:blipFill>
        <p:spPr>
          <a:xfrm>
            <a:off x="2419765" y="3154089"/>
            <a:ext cx="1618185" cy="906184"/>
          </a:xfrm>
          <a:prstGeom prst="rect">
            <a:avLst/>
          </a:prstGeom>
          <a:ln w="12700">
            <a:miter lim="400000"/>
          </a:ln>
        </p:spPr>
      </p:pic>
      <p:sp>
        <p:nvSpPr>
          <p:cNvPr id="50" name="Oval">
            <a:extLst>
              <a:ext uri="{FF2B5EF4-FFF2-40B4-BE49-F238E27FC236}">
                <a16:creationId xmlns:a16="http://schemas.microsoft.com/office/drawing/2014/main" id="{A1BB180D-B933-314B-A2ED-5EDD76761699}"/>
              </a:ext>
            </a:extLst>
          </p:cNvPr>
          <p:cNvSpPr/>
          <p:nvPr/>
        </p:nvSpPr>
        <p:spPr>
          <a:xfrm>
            <a:off x="5848683" y="3397248"/>
            <a:ext cx="186763" cy="151537"/>
          </a:xfrm>
          <a:prstGeom prst="ellipse">
            <a:avLst/>
          </a:prstGeom>
          <a:solidFill>
            <a:srgbClr val="FFFFFF"/>
          </a:solidFill>
          <a:ln w="25400">
            <a:solidFill>
              <a:srgbClr val="000000"/>
            </a:solidFill>
          </a:ln>
        </p:spPr>
        <p:txBody>
          <a:bodyPr lIns="35719" tIns="35719" rIns="35719" bIns="35719" anchor="ctr"/>
          <a:lstStyle/>
          <a:p>
            <a:pPr marL="28573" marR="28573" defTabSz="642915">
              <a:defRPr>
                <a:uFill>
                  <a:solidFill>
                    <a:srgbClr val="000000"/>
                  </a:solidFill>
                </a:uFill>
              </a:defRPr>
            </a:pPr>
            <a:endParaRPr sz="1266"/>
          </a:p>
        </p:txBody>
      </p:sp>
      <p:sp>
        <p:nvSpPr>
          <p:cNvPr id="51" name="Oval">
            <a:extLst>
              <a:ext uri="{FF2B5EF4-FFF2-40B4-BE49-F238E27FC236}">
                <a16:creationId xmlns:a16="http://schemas.microsoft.com/office/drawing/2014/main" id="{713CB4EF-497F-3E41-A84F-476902D9524D}"/>
              </a:ext>
            </a:extLst>
          </p:cNvPr>
          <p:cNvSpPr/>
          <p:nvPr/>
        </p:nvSpPr>
        <p:spPr>
          <a:xfrm>
            <a:off x="5787022" y="3539301"/>
            <a:ext cx="84445" cy="71112"/>
          </a:xfrm>
          <a:prstGeom prst="ellipse">
            <a:avLst/>
          </a:prstGeom>
          <a:solidFill>
            <a:srgbClr val="FFFFFF"/>
          </a:solidFill>
          <a:ln w="25400">
            <a:solidFill>
              <a:srgbClr val="000000"/>
            </a:solidFill>
          </a:ln>
        </p:spPr>
        <p:txBody>
          <a:bodyPr lIns="35719" tIns="35719" rIns="35719" bIns="35719" anchor="ctr"/>
          <a:lstStyle/>
          <a:p>
            <a:pPr marL="28573" marR="28573" defTabSz="642915">
              <a:defRPr>
                <a:uFill>
                  <a:solidFill>
                    <a:srgbClr val="000000"/>
                  </a:solidFill>
                </a:uFill>
              </a:defRPr>
            </a:pPr>
            <a:endParaRPr sz="1266"/>
          </a:p>
        </p:txBody>
      </p:sp>
      <p:sp>
        <p:nvSpPr>
          <p:cNvPr id="52" name="Oval">
            <a:extLst>
              <a:ext uri="{FF2B5EF4-FFF2-40B4-BE49-F238E27FC236}">
                <a16:creationId xmlns:a16="http://schemas.microsoft.com/office/drawing/2014/main" id="{EF061DCF-B147-7F4B-ADB1-B22FD03D3418}"/>
              </a:ext>
            </a:extLst>
          </p:cNvPr>
          <p:cNvSpPr/>
          <p:nvPr/>
        </p:nvSpPr>
        <p:spPr>
          <a:xfrm>
            <a:off x="5647534" y="1864225"/>
            <a:ext cx="3251940" cy="1894748"/>
          </a:xfrm>
          <a:prstGeom prst="ellipse">
            <a:avLst/>
          </a:prstGeom>
          <a:solidFill>
            <a:srgbClr val="FFFFFF"/>
          </a:solidFill>
          <a:ln w="25400">
            <a:solidFill>
              <a:srgbClr val="000000"/>
            </a:solidFill>
          </a:ln>
        </p:spPr>
        <p:txBody>
          <a:bodyPr lIns="35719" tIns="35719" rIns="35719" bIns="35719" anchor="ctr"/>
          <a:lstStyle/>
          <a:p>
            <a:pPr marL="28573" marR="28573" defTabSz="642915">
              <a:defRPr>
                <a:uFill>
                  <a:solidFill>
                    <a:srgbClr val="000000"/>
                  </a:solidFill>
                </a:uFill>
              </a:defRPr>
            </a:pPr>
            <a:endParaRPr sz="1266"/>
          </a:p>
        </p:txBody>
      </p:sp>
      <p:pic>
        <p:nvPicPr>
          <p:cNvPr id="53" name="Image" descr="Image">
            <a:extLst>
              <a:ext uri="{FF2B5EF4-FFF2-40B4-BE49-F238E27FC236}">
                <a16:creationId xmlns:a16="http://schemas.microsoft.com/office/drawing/2014/main" id="{469B0DC6-FAC8-4C4E-AC5A-B50EA30CE9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32530" y="2667391"/>
            <a:ext cx="912937" cy="634136"/>
          </a:xfrm>
          <a:prstGeom prst="rect">
            <a:avLst/>
          </a:prstGeom>
          <a:ln w="12700">
            <a:miter lim="400000"/>
          </a:ln>
        </p:spPr>
      </p:pic>
      <p:pic>
        <p:nvPicPr>
          <p:cNvPr id="54" name="Image" descr="Image">
            <a:extLst>
              <a:ext uri="{FF2B5EF4-FFF2-40B4-BE49-F238E27FC236}">
                <a16:creationId xmlns:a16="http://schemas.microsoft.com/office/drawing/2014/main" id="{EE7B36F1-4505-FB4D-ACC2-62DBFEFFB3B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44883" y="2194528"/>
            <a:ext cx="1060597" cy="596586"/>
          </a:xfrm>
          <a:prstGeom prst="rect">
            <a:avLst/>
          </a:prstGeom>
          <a:ln w="12700">
            <a:miter lim="400000"/>
          </a:ln>
        </p:spPr>
      </p:pic>
      <p:pic>
        <p:nvPicPr>
          <p:cNvPr id="55" name="Image" descr="Image">
            <a:extLst>
              <a:ext uri="{FF2B5EF4-FFF2-40B4-BE49-F238E27FC236}">
                <a16:creationId xmlns:a16="http://schemas.microsoft.com/office/drawing/2014/main" id="{C51F213B-296A-0841-BB3A-D5C8DF133B4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39446" y="2392088"/>
            <a:ext cx="892514" cy="499809"/>
          </a:xfrm>
          <a:prstGeom prst="rect">
            <a:avLst/>
          </a:prstGeom>
          <a:ln w="12700">
            <a:miter lim="400000"/>
          </a:ln>
        </p:spPr>
      </p:pic>
      <p:pic>
        <p:nvPicPr>
          <p:cNvPr id="56" name="Image" descr="Image">
            <a:extLst>
              <a:ext uri="{FF2B5EF4-FFF2-40B4-BE49-F238E27FC236}">
                <a16:creationId xmlns:a16="http://schemas.microsoft.com/office/drawing/2014/main" id="{F308ADED-B90C-8541-BCA6-DCA876C7E9B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86439" y="2847317"/>
            <a:ext cx="374131" cy="596586"/>
          </a:xfrm>
          <a:prstGeom prst="rect">
            <a:avLst/>
          </a:prstGeom>
          <a:ln w="12700">
            <a:miter lim="400000"/>
          </a:ln>
        </p:spPr>
      </p:pic>
      <p:sp>
        <p:nvSpPr>
          <p:cNvPr id="57" name="???">
            <a:extLst>
              <a:ext uri="{FF2B5EF4-FFF2-40B4-BE49-F238E27FC236}">
                <a16:creationId xmlns:a16="http://schemas.microsoft.com/office/drawing/2014/main" id="{9432E768-5C28-B442-8AB6-EBB559ED97BC}"/>
              </a:ext>
            </a:extLst>
          </p:cNvPr>
          <p:cNvSpPr txBox="1"/>
          <p:nvPr/>
        </p:nvSpPr>
        <p:spPr>
          <a:xfrm>
            <a:off x="7740319" y="3062662"/>
            <a:ext cx="235642"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a:t>???</a:t>
            </a:r>
          </a:p>
        </p:txBody>
      </p:sp>
      <p:sp>
        <p:nvSpPr>
          <p:cNvPr id="58" name="Oval">
            <a:extLst>
              <a:ext uri="{FF2B5EF4-FFF2-40B4-BE49-F238E27FC236}">
                <a16:creationId xmlns:a16="http://schemas.microsoft.com/office/drawing/2014/main" id="{7F3E712E-E889-6E4A-B7D7-141B8132E394}"/>
              </a:ext>
            </a:extLst>
          </p:cNvPr>
          <p:cNvSpPr/>
          <p:nvPr/>
        </p:nvSpPr>
        <p:spPr>
          <a:xfrm>
            <a:off x="5947812" y="4181979"/>
            <a:ext cx="186762" cy="151537"/>
          </a:xfrm>
          <a:prstGeom prst="ellipse">
            <a:avLst/>
          </a:prstGeom>
          <a:solidFill>
            <a:srgbClr val="FFFFFF"/>
          </a:solidFill>
          <a:ln w="25400">
            <a:solidFill>
              <a:srgbClr val="000000"/>
            </a:solidFill>
          </a:ln>
        </p:spPr>
        <p:txBody>
          <a:bodyPr lIns="35719" tIns="35719" rIns="35719" bIns="35719" anchor="ctr"/>
          <a:lstStyle/>
          <a:p>
            <a:pPr marL="28573" marR="28573" defTabSz="642915">
              <a:defRPr>
                <a:uFill>
                  <a:solidFill>
                    <a:srgbClr val="000000"/>
                  </a:solidFill>
                </a:uFill>
              </a:defRPr>
            </a:pPr>
            <a:endParaRPr sz="1266"/>
          </a:p>
        </p:txBody>
      </p:sp>
      <p:sp>
        <p:nvSpPr>
          <p:cNvPr id="59" name="Oval">
            <a:extLst>
              <a:ext uri="{FF2B5EF4-FFF2-40B4-BE49-F238E27FC236}">
                <a16:creationId xmlns:a16="http://schemas.microsoft.com/office/drawing/2014/main" id="{D4F397C9-7A64-7348-B144-329BF9124D92}"/>
              </a:ext>
            </a:extLst>
          </p:cNvPr>
          <p:cNvSpPr/>
          <p:nvPr/>
        </p:nvSpPr>
        <p:spPr>
          <a:xfrm>
            <a:off x="5899842" y="4222191"/>
            <a:ext cx="84445" cy="71112"/>
          </a:xfrm>
          <a:prstGeom prst="ellipse">
            <a:avLst/>
          </a:prstGeom>
          <a:solidFill>
            <a:srgbClr val="FFFFFF"/>
          </a:solidFill>
          <a:ln w="25400">
            <a:solidFill>
              <a:srgbClr val="000000"/>
            </a:solidFill>
          </a:ln>
        </p:spPr>
        <p:txBody>
          <a:bodyPr lIns="35719" tIns="35719" rIns="35719" bIns="35719" anchor="ctr"/>
          <a:lstStyle/>
          <a:p>
            <a:pPr marL="28573" marR="28573" defTabSz="642915">
              <a:defRPr>
                <a:uFill>
                  <a:solidFill>
                    <a:srgbClr val="000000"/>
                  </a:solidFill>
                </a:uFill>
              </a:defRPr>
            </a:pPr>
            <a:endParaRPr sz="1266"/>
          </a:p>
        </p:txBody>
      </p:sp>
      <p:sp>
        <p:nvSpPr>
          <p:cNvPr id="60" name="Oval">
            <a:extLst>
              <a:ext uri="{FF2B5EF4-FFF2-40B4-BE49-F238E27FC236}">
                <a16:creationId xmlns:a16="http://schemas.microsoft.com/office/drawing/2014/main" id="{189F50F9-8278-5042-848F-A445EA5D79AB}"/>
              </a:ext>
            </a:extLst>
          </p:cNvPr>
          <p:cNvSpPr/>
          <p:nvPr/>
        </p:nvSpPr>
        <p:spPr>
          <a:xfrm>
            <a:off x="6099889" y="3310373"/>
            <a:ext cx="2607469" cy="1894748"/>
          </a:xfrm>
          <a:prstGeom prst="ellipse">
            <a:avLst/>
          </a:prstGeom>
          <a:solidFill>
            <a:srgbClr val="FFFFFF"/>
          </a:solidFill>
          <a:ln w="25400">
            <a:solidFill>
              <a:srgbClr val="000000"/>
            </a:solidFill>
          </a:ln>
        </p:spPr>
        <p:txBody>
          <a:bodyPr lIns="35719" tIns="35719" rIns="35719" bIns="35719" anchor="ctr"/>
          <a:lstStyle/>
          <a:p>
            <a:pPr marL="28573" marR="28573" defTabSz="642915">
              <a:defRPr>
                <a:uFill>
                  <a:solidFill>
                    <a:srgbClr val="000000"/>
                  </a:solidFill>
                </a:uFill>
              </a:defRPr>
            </a:pPr>
            <a:endParaRPr sz="1266"/>
          </a:p>
        </p:txBody>
      </p:sp>
      <p:pic>
        <p:nvPicPr>
          <p:cNvPr id="61" name="Image" descr="Image">
            <a:extLst>
              <a:ext uri="{FF2B5EF4-FFF2-40B4-BE49-F238E27FC236}">
                <a16:creationId xmlns:a16="http://schemas.microsoft.com/office/drawing/2014/main" id="{0D8542FD-D86B-5942-85C6-54C5560B179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23807" y="3798956"/>
            <a:ext cx="1252361" cy="994522"/>
          </a:xfrm>
          <a:prstGeom prst="rect">
            <a:avLst/>
          </a:prstGeom>
          <a:ln w="12700">
            <a:miter lim="400000"/>
          </a:ln>
        </p:spPr>
      </p:pic>
      <p:pic>
        <p:nvPicPr>
          <p:cNvPr id="62" name="Image" descr="Image">
            <a:extLst>
              <a:ext uri="{FF2B5EF4-FFF2-40B4-BE49-F238E27FC236}">
                <a16:creationId xmlns:a16="http://schemas.microsoft.com/office/drawing/2014/main" id="{EB52797B-AD6D-DA45-9327-9E1BD97D23D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65194" y="4366240"/>
            <a:ext cx="286811" cy="634136"/>
          </a:xfrm>
          <a:prstGeom prst="rect">
            <a:avLst/>
          </a:prstGeom>
          <a:ln w="12700">
            <a:miter lim="400000"/>
          </a:ln>
        </p:spPr>
      </p:pic>
      <p:pic>
        <p:nvPicPr>
          <p:cNvPr id="63" name="Image" descr="Image">
            <a:extLst>
              <a:ext uri="{FF2B5EF4-FFF2-40B4-BE49-F238E27FC236}">
                <a16:creationId xmlns:a16="http://schemas.microsoft.com/office/drawing/2014/main" id="{EFB9B290-F40C-5D42-88A4-81FE70B5CFD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40319" y="4366240"/>
            <a:ext cx="286810" cy="634136"/>
          </a:xfrm>
          <a:prstGeom prst="rect">
            <a:avLst/>
          </a:prstGeom>
          <a:ln w="12700">
            <a:miter lim="400000"/>
          </a:ln>
        </p:spPr>
      </p:pic>
      <p:sp>
        <p:nvSpPr>
          <p:cNvPr id="64" name="???">
            <a:extLst>
              <a:ext uri="{FF2B5EF4-FFF2-40B4-BE49-F238E27FC236}">
                <a16:creationId xmlns:a16="http://schemas.microsoft.com/office/drawing/2014/main" id="{D36CC601-4706-E345-A12F-F9C8AE5F211F}"/>
              </a:ext>
            </a:extLst>
          </p:cNvPr>
          <p:cNvSpPr txBox="1"/>
          <p:nvPr/>
        </p:nvSpPr>
        <p:spPr>
          <a:xfrm>
            <a:off x="7383044" y="3692733"/>
            <a:ext cx="235642"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a:t>???</a:t>
            </a:r>
          </a:p>
        </p:txBody>
      </p:sp>
      <p:sp>
        <p:nvSpPr>
          <p:cNvPr id="4" name="TextBox 3">
            <a:extLst>
              <a:ext uri="{FF2B5EF4-FFF2-40B4-BE49-F238E27FC236}">
                <a16:creationId xmlns:a16="http://schemas.microsoft.com/office/drawing/2014/main" id="{8115B03A-0BD8-4644-9110-BEB00F249CE6}"/>
              </a:ext>
            </a:extLst>
          </p:cNvPr>
          <p:cNvSpPr txBox="1"/>
          <p:nvPr/>
        </p:nvSpPr>
        <p:spPr>
          <a:xfrm>
            <a:off x="2169523" y="2004882"/>
            <a:ext cx="1955985" cy="369332"/>
          </a:xfrm>
          <a:prstGeom prst="rect">
            <a:avLst/>
          </a:prstGeom>
          <a:noFill/>
        </p:spPr>
        <p:txBody>
          <a:bodyPr wrap="none" rtlCol="0">
            <a:spAutoFit/>
          </a:bodyPr>
          <a:lstStyle/>
          <a:p>
            <a:r>
              <a:rPr lang="en-US" dirty="0"/>
              <a:t>The advisor task…</a:t>
            </a:r>
          </a:p>
        </p:txBody>
      </p:sp>
    </p:spTree>
    <p:extLst>
      <p:ext uri="{BB962C8B-B14F-4D97-AF65-F5344CB8AC3E}">
        <p14:creationId xmlns:p14="http://schemas.microsoft.com/office/powerpoint/2010/main" val="1137853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Rectangle"/>
          <p:cNvSpPr/>
          <p:nvPr/>
        </p:nvSpPr>
        <p:spPr>
          <a:xfrm>
            <a:off x="704543" y="3382028"/>
            <a:ext cx="4103701" cy="267295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555" name="Image" descr="Image"/>
          <p:cNvPicPr>
            <a:picLocks noChangeAspect="1"/>
          </p:cNvPicPr>
          <p:nvPr/>
        </p:nvPicPr>
        <p:blipFill>
          <a:blip r:embed="rId2">
            <a:extLst/>
          </a:blip>
          <a:stretch>
            <a:fillRect/>
          </a:stretch>
        </p:blipFill>
        <p:spPr>
          <a:xfrm>
            <a:off x="5975786" y="4517333"/>
            <a:ext cx="1488393" cy="744197"/>
          </a:xfrm>
          <a:prstGeom prst="rect">
            <a:avLst/>
          </a:prstGeom>
          <a:ln w="12700">
            <a:miter lim="400000"/>
          </a:ln>
        </p:spPr>
      </p:pic>
      <p:pic>
        <p:nvPicPr>
          <p:cNvPr id="556"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2197" y="4182769"/>
            <a:ext cx="1542548" cy="1071471"/>
          </a:xfrm>
          <a:prstGeom prst="rect">
            <a:avLst/>
          </a:prstGeom>
          <a:ln w="12700">
            <a:miter lim="400000"/>
          </a:ln>
        </p:spPr>
      </p:pic>
      <p:sp>
        <p:nvSpPr>
          <p:cNvPr id="557" name="N=124 UNSW students"/>
          <p:cNvSpPr txBox="1"/>
          <p:nvPr/>
        </p:nvSpPr>
        <p:spPr>
          <a:xfrm>
            <a:off x="5913315" y="5296316"/>
            <a:ext cx="2430874" cy="342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2500">
                <a:solidFill>
                  <a:srgbClr val="53585F"/>
                </a:solidFill>
              </a:defRPr>
            </a:lvl1pPr>
          </a:lstStyle>
          <a:p>
            <a:r>
              <a:rPr sz="1758"/>
              <a:t>N=124 UNSW students</a:t>
            </a:r>
          </a:p>
        </p:txBody>
      </p:sp>
      <p:pic>
        <p:nvPicPr>
          <p:cNvPr id="558" name="Image" descr="Image"/>
          <p:cNvPicPr>
            <a:picLocks noChangeAspect="1"/>
          </p:cNvPicPr>
          <p:nvPr/>
        </p:nvPicPr>
        <p:blipFill>
          <a:blip r:embed="rId4">
            <a:extLst/>
          </a:blip>
          <a:stretch>
            <a:fillRect/>
          </a:stretch>
        </p:blipFill>
        <p:spPr>
          <a:xfrm flipH="1">
            <a:off x="3668826" y="4019906"/>
            <a:ext cx="2128176" cy="2895478"/>
          </a:xfrm>
          <a:prstGeom prst="rect">
            <a:avLst/>
          </a:prstGeom>
          <a:ln w="12700">
            <a:miter lim="400000"/>
          </a:ln>
        </p:spPr>
      </p:pic>
      <p:sp>
        <p:nvSpPr>
          <p:cNvPr id="559" name="Quote Bubble"/>
          <p:cNvSpPr/>
          <p:nvPr/>
        </p:nvSpPr>
        <p:spPr>
          <a:xfrm>
            <a:off x="167644" y="3736518"/>
            <a:ext cx="2821844" cy="1963924"/>
          </a:xfrm>
          <a:prstGeom prst="wedgeEllipseCallout">
            <a:avLst>
              <a:gd name="adj1" fmla="val 82701"/>
              <a:gd name="adj2" fmla="val 39552"/>
            </a:avLst>
          </a:prstGeom>
          <a:ln w="25400">
            <a:solidFill>
              <a:srgbClr val="85888D"/>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3" name="Rectangle">
            <a:extLst>
              <a:ext uri="{FF2B5EF4-FFF2-40B4-BE49-F238E27FC236}">
                <a16:creationId xmlns:a16="http://schemas.microsoft.com/office/drawing/2014/main" id="{D55D3B59-2631-2547-9825-D906EA0CE473}"/>
              </a:ext>
            </a:extLst>
          </p:cNvPr>
          <p:cNvSpPr/>
          <p:nvPr/>
        </p:nvSpPr>
        <p:spPr>
          <a:xfrm>
            <a:off x="385502" y="166548"/>
            <a:ext cx="3674491" cy="3053109"/>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4" name="Rectangle">
            <a:extLst>
              <a:ext uri="{FF2B5EF4-FFF2-40B4-BE49-F238E27FC236}">
                <a16:creationId xmlns:a16="http://schemas.microsoft.com/office/drawing/2014/main" id="{30DB5565-2197-ED4D-BC91-CB194FD9283F}"/>
              </a:ext>
            </a:extLst>
          </p:cNvPr>
          <p:cNvSpPr/>
          <p:nvPr/>
        </p:nvSpPr>
        <p:spPr>
          <a:xfrm>
            <a:off x="4397870" y="845780"/>
            <a:ext cx="3674490" cy="3053109"/>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15" name="Image" descr="Image">
            <a:extLst>
              <a:ext uri="{FF2B5EF4-FFF2-40B4-BE49-F238E27FC236}">
                <a16:creationId xmlns:a16="http://schemas.microsoft.com/office/drawing/2014/main" id="{48DED342-F270-D944-BE9B-4C09AF0E7365}"/>
              </a:ext>
            </a:extLst>
          </p:cNvPr>
          <p:cNvPicPr>
            <a:picLocks noChangeAspect="1"/>
          </p:cNvPicPr>
          <p:nvPr/>
        </p:nvPicPr>
        <p:blipFill>
          <a:blip r:embed="rId5">
            <a:extLst/>
          </a:blip>
          <a:stretch>
            <a:fillRect/>
          </a:stretch>
        </p:blipFill>
        <p:spPr>
          <a:xfrm>
            <a:off x="6007145" y="1331424"/>
            <a:ext cx="1377822" cy="723357"/>
          </a:xfrm>
          <a:prstGeom prst="rect">
            <a:avLst/>
          </a:prstGeom>
          <a:ln w="12700">
            <a:miter lim="400000"/>
          </a:ln>
        </p:spPr>
      </p:pic>
      <p:sp>
        <p:nvSpPr>
          <p:cNvPr id="16" name="N=196 MTurk workers">
            <a:extLst>
              <a:ext uri="{FF2B5EF4-FFF2-40B4-BE49-F238E27FC236}">
                <a16:creationId xmlns:a16="http://schemas.microsoft.com/office/drawing/2014/main" id="{1DB1487D-D375-734C-B94B-FF3C8F8EC584}"/>
              </a:ext>
            </a:extLst>
          </p:cNvPr>
          <p:cNvSpPr txBox="1"/>
          <p:nvPr/>
        </p:nvSpPr>
        <p:spPr>
          <a:xfrm>
            <a:off x="5913315" y="2201006"/>
            <a:ext cx="2430874" cy="342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2500">
                <a:solidFill>
                  <a:srgbClr val="53585F"/>
                </a:solidFill>
              </a:defRPr>
            </a:lvl1pPr>
          </a:lstStyle>
          <a:p>
            <a:r>
              <a:rPr sz="1758"/>
              <a:t>N=196 MTurk workers</a:t>
            </a:r>
          </a:p>
        </p:txBody>
      </p:sp>
      <p:pic>
        <p:nvPicPr>
          <p:cNvPr id="17" name="Image" descr="Image">
            <a:extLst>
              <a:ext uri="{FF2B5EF4-FFF2-40B4-BE49-F238E27FC236}">
                <a16:creationId xmlns:a16="http://schemas.microsoft.com/office/drawing/2014/main" id="{60AA7B50-428A-4143-87CB-286506BBC6DD}"/>
              </a:ext>
            </a:extLst>
          </p:cNvPr>
          <p:cNvPicPr>
            <a:picLocks noChangeAspect="1"/>
          </p:cNvPicPr>
          <p:nvPr/>
        </p:nvPicPr>
        <p:blipFill>
          <a:blip r:embed="rId4">
            <a:extLst/>
          </a:blip>
          <a:stretch>
            <a:fillRect/>
          </a:stretch>
        </p:blipFill>
        <p:spPr>
          <a:xfrm flipH="1">
            <a:off x="3747484" y="807230"/>
            <a:ext cx="2128176" cy="2895478"/>
          </a:xfrm>
          <a:prstGeom prst="rect">
            <a:avLst/>
          </a:prstGeom>
          <a:ln w="12700">
            <a:miter lim="400000"/>
          </a:ln>
        </p:spPr>
      </p:pic>
      <p:sp>
        <p:nvSpPr>
          <p:cNvPr id="18" name="Quote Bubble">
            <a:extLst>
              <a:ext uri="{FF2B5EF4-FFF2-40B4-BE49-F238E27FC236}">
                <a16:creationId xmlns:a16="http://schemas.microsoft.com/office/drawing/2014/main" id="{5726EE8A-9713-624A-B488-FBAAF1687878}"/>
              </a:ext>
            </a:extLst>
          </p:cNvPr>
          <p:cNvSpPr/>
          <p:nvPr/>
        </p:nvSpPr>
        <p:spPr>
          <a:xfrm>
            <a:off x="246302" y="523842"/>
            <a:ext cx="2821844" cy="1963924"/>
          </a:xfrm>
          <a:prstGeom prst="wedgeEllipseCallout">
            <a:avLst>
              <a:gd name="adj1" fmla="val 82701"/>
              <a:gd name="adj2" fmla="val 39552"/>
            </a:avLst>
          </a:prstGeom>
          <a:ln w="25400">
            <a:solidFill>
              <a:srgbClr val="85888D"/>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19" name="Image" descr="Image">
            <a:extLst>
              <a:ext uri="{FF2B5EF4-FFF2-40B4-BE49-F238E27FC236}">
                <a16:creationId xmlns:a16="http://schemas.microsoft.com/office/drawing/2014/main" id="{D1A0F431-884A-C149-92F5-830E59FDD0C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3824" y="1107848"/>
            <a:ext cx="1159119" cy="920477"/>
          </a:xfrm>
          <a:prstGeom prst="rect">
            <a:avLst/>
          </a:prstGeom>
          <a:ln w="12700">
            <a:miter lim="400000"/>
          </a:ln>
        </p:spPr>
      </p:pic>
      <p:sp>
        <p:nvSpPr>
          <p:cNvPr id="20" name="Quote Bubble">
            <a:extLst>
              <a:ext uri="{FF2B5EF4-FFF2-40B4-BE49-F238E27FC236}">
                <a16:creationId xmlns:a16="http://schemas.microsoft.com/office/drawing/2014/main" id="{7A7BDD49-7D7F-7548-818C-349FA3CA9C4A}"/>
              </a:ext>
            </a:extLst>
          </p:cNvPr>
          <p:cNvSpPr/>
          <p:nvPr/>
        </p:nvSpPr>
        <p:spPr>
          <a:xfrm>
            <a:off x="1558541" y="969274"/>
            <a:ext cx="845498" cy="387401"/>
          </a:xfrm>
          <a:prstGeom prst="wedgeEllipseCallout">
            <a:avLst>
              <a:gd name="adj1" fmla="val -48734"/>
              <a:gd name="adj2" fmla="val 94214"/>
            </a:avLst>
          </a:prstGeom>
          <a:ln w="25400">
            <a:solidFill>
              <a:srgbClr val="85888D"/>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Tree>
    <p:extLst>
      <p:ext uri="{BB962C8B-B14F-4D97-AF65-F5344CB8AC3E}">
        <p14:creationId xmlns:p14="http://schemas.microsoft.com/office/powerpoint/2010/main" val="93907885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Rectangle"/>
          <p:cNvSpPr/>
          <p:nvPr/>
        </p:nvSpPr>
        <p:spPr>
          <a:xfrm>
            <a:off x="4006962" y="409076"/>
            <a:ext cx="3981710" cy="6039849"/>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3" name="Picture 2">
            <a:extLst>
              <a:ext uri="{FF2B5EF4-FFF2-40B4-BE49-F238E27FC236}">
                <a16:creationId xmlns:a16="http://schemas.microsoft.com/office/drawing/2014/main" id="{3D8022C9-1ADC-3D4A-9455-061A26BCB1E1}"/>
              </a:ext>
            </a:extLst>
          </p:cNvPr>
          <p:cNvPicPr>
            <a:picLocks noChangeAspect="1"/>
          </p:cNvPicPr>
          <p:nvPr/>
        </p:nvPicPr>
        <p:blipFill>
          <a:blip r:embed="rId2"/>
          <a:stretch>
            <a:fillRect/>
          </a:stretch>
        </p:blipFill>
        <p:spPr>
          <a:xfrm>
            <a:off x="0" y="1238820"/>
            <a:ext cx="9144000" cy="4380359"/>
          </a:xfrm>
          <a:prstGeom prst="rect">
            <a:avLst/>
          </a:prstGeom>
        </p:spPr>
      </p:pic>
    </p:spTree>
    <p:extLst>
      <p:ext uri="{BB962C8B-B14F-4D97-AF65-F5344CB8AC3E}">
        <p14:creationId xmlns:p14="http://schemas.microsoft.com/office/powerpoint/2010/main" val="124576727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 name="Image" descr="Image"/>
          <p:cNvPicPr>
            <a:picLocks noChangeAspect="1"/>
          </p:cNvPicPr>
          <p:nvPr/>
        </p:nvPicPr>
        <p:blipFill>
          <a:blip r:embed="rId2">
            <a:extLst/>
          </a:blip>
          <a:stretch>
            <a:fillRect/>
          </a:stretch>
        </p:blipFill>
        <p:spPr>
          <a:xfrm>
            <a:off x="3693365" y="4593802"/>
            <a:ext cx="1348475" cy="707950"/>
          </a:xfrm>
          <a:prstGeom prst="rect">
            <a:avLst/>
          </a:prstGeom>
          <a:ln w="12700">
            <a:miter lim="400000"/>
          </a:ln>
        </p:spPr>
      </p:pic>
      <p:sp>
        <p:nvSpPr>
          <p:cNvPr id="575" name="Using these empirical “transition matrices” we can construct iterated learning chains with any mixture of nationalities"/>
          <p:cNvSpPr txBox="1"/>
          <p:nvPr/>
        </p:nvSpPr>
        <p:spPr>
          <a:xfrm>
            <a:off x="1891445" y="734160"/>
            <a:ext cx="5678315" cy="1240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3600"/>
            </a:lvl1pPr>
          </a:lstStyle>
          <a:p>
            <a:r>
              <a:rPr lang="en-AU" sz="2531" dirty="0"/>
              <a:t>We can “remix” the responses in different proportions to see what happens when we mix learners with different biases together</a:t>
            </a:r>
            <a:endParaRPr sz="2531" dirty="0"/>
          </a:p>
        </p:txBody>
      </p:sp>
      <p:pic>
        <p:nvPicPr>
          <p:cNvPr id="576" name="Image" descr="Image"/>
          <p:cNvPicPr>
            <a:picLocks noChangeAspect="1"/>
          </p:cNvPicPr>
          <p:nvPr/>
        </p:nvPicPr>
        <p:blipFill>
          <a:blip r:embed="rId3">
            <a:extLst/>
          </a:blip>
          <a:stretch>
            <a:fillRect/>
          </a:stretch>
        </p:blipFill>
        <p:spPr>
          <a:xfrm>
            <a:off x="1489449" y="2700831"/>
            <a:ext cx="1415899" cy="1926393"/>
          </a:xfrm>
          <a:prstGeom prst="rect">
            <a:avLst/>
          </a:prstGeom>
          <a:ln w="12700">
            <a:miter lim="400000"/>
          </a:ln>
        </p:spPr>
      </p:pic>
      <p:sp>
        <p:nvSpPr>
          <p:cNvPr id="577" name="Quote Bubble"/>
          <p:cNvSpPr/>
          <p:nvPr/>
        </p:nvSpPr>
        <p:spPr>
          <a:xfrm>
            <a:off x="2688281" y="2618881"/>
            <a:ext cx="845498" cy="635704"/>
          </a:xfrm>
          <a:prstGeom prst="wedgeEllipseCallout">
            <a:avLst>
              <a:gd name="adj1" fmla="val -48734"/>
              <a:gd name="adj2" fmla="val 76944"/>
            </a:avLst>
          </a:prstGeom>
          <a:ln w="25400">
            <a:solidFill>
              <a:srgbClr val="85888D"/>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578" name="Line"/>
          <p:cNvSpPr/>
          <p:nvPr/>
        </p:nvSpPr>
        <p:spPr>
          <a:xfrm>
            <a:off x="2974171" y="3681095"/>
            <a:ext cx="689444"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579" name="Image" descr="Image"/>
          <p:cNvPicPr>
            <a:picLocks noChangeAspect="1"/>
          </p:cNvPicPr>
          <p:nvPr/>
        </p:nvPicPr>
        <p:blipFill>
          <a:blip r:embed="rId4">
            <a:extLst/>
          </a:blip>
          <a:stretch>
            <a:fillRect/>
          </a:stretch>
        </p:blipFill>
        <p:spPr>
          <a:xfrm flipH="1">
            <a:off x="3870665" y="3059445"/>
            <a:ext cx="1118286" cy="1118286"/>
          </a:xfrm>
          <a:prstGeom prst="rect">
            <a:avLst/>
          </a:prstGeom>
          <a:ln w="12700">
            <a:miter lim="400000"/>
          </a:ln>
        </p:spPr>
      </p:pic>
      <p:pic>
        <p:nvPicPr>
          <p:cNvPr id="580" name="Image" descr="Image"/>
          <p:cNvPicPr>
            <a:picLocks noChangeAspect="1"/>
          </p:cNvPicPr>
          <p:nvPr/>
        </p:nvPicPr>
        <p:blipFill>
          <a:blip r:embed="rId5">
            <a:extLst/>
          </a:blip>
          <a:stretch>
            <a:fillRect/>
          </a:stretch>
        </p:blipFill>
        <p:spPr>
          <a:xfrm flipH="1">
            <a:off x="5599930" y="2797685"/>
            <a:ext cx="1732686" cy="1732686"/>
          </a:xfrm>
          <a:prstGeom prst="rect">
            <a:avLst/>
          </a:prstGeom>
          <a:ln w="12700">
            <a:miter lim="400000"/>
          </a:ln>
        </p:spPr>
      </p:pic>
      <p:pic>
        <p:nvPicPr>
          <p:cNvPr id="581" name="Image" descr="Image"/>
          <p:cNvPicPr>
            <a:picLocks noChangeAspect="1"/>
          </p:cNvPicPr>
          <p:nvPr/>
        </p:nvPicPr>
        <p:blipFill>
          <a:blip r:embed="rId6">
            <a:extLst/>
          </a:blip>
          <a:stretch>
            <a:fillRect/>
          </a:stretch>
        </p:blipFill>
        <p:spPr>
          <a:xfrm>
            <a:off x="1587772" y="4593802"/>
            <a:ext cx="1415898" cy="707950"/>
          </a:xfrm>
          <a:prstGeom prst="rect">
            <a:avLst/>
          </a:prstGeom>
          <a:ln w="12700">
            <a:miter lim="400000"/>
          </a:ln>
        </p:spPr>
      </p:pic>
      <p:pic>
        <p:nvPicPr>
          <p:cNvPr id="582" name="Image" descr="Image"/>
          <p:cNvPicPr>
            <a:picLocks noChangeAspect="1"/>
          </p:cNvPicPr>
          <p:nvPr/>
        </p:nvPicPr>
        <p:blipFill>
          <a:blip r:embed="rId6">
            <a:extLst/>
          </a:blip>
          <a:stretch>
            <a:fillRect/>
          </a:stretch>
        </p:blipFill>
        <p:spPr>
          <a:xfrm>
            <a:off x="5731534" y="4593802"/>
            <a:ext cx="1415899" cy="707950"/>
          </a:xfrm>
          <a:prstGeom prst="rect">
            <a:avLst/>
          </a:prstGeom>
          <a:ln w="12700">
            <a:miter lim="400000"/>
          </a:ln>
        </p:spPr>
      </p:pic>
      <p:sp>
        <p:nvSpPr>
          <p:cNvPr id="583" name="Line"/>
          <p:cNvSpPr/>
          <p:nvPr/>
        </p:nvSpPr>
        <p:spPr>
          <a:xfrm>
            <a:off x="5128242" y="3726535"/>
            <a:ext cx="689444"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584" name="Line"/>
          <p:cNvSpPr/>
          <p:nvPr/>
        </p:nvSpPr>
        <p:spPr>
          <a:xfrm>
            <a:off x="7282313" y="3681095"/>
            <a:ext cx="689444"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585" name="Line"/>
          <p:cNvSpPr/>
          <p:nvPr/>
        </p:nvSpPr>
        <p:spPr>
          <a:xfrm>
            <a:off x="731182" y="3681095"/>
            <a:ext cx="689444"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586" name="Quote Bubble"/>
          <p:cNvSpPr/>
          <p:nvPr/>
        </p:nvSpPr>
        <p:spPr>
          <a:xfrm>
            <a:off x="5014480" y="2618881"/>
            <a:ext cx="845499" cy="635704"/>
          </a:xfrm>
          <a:prstGeom prst="wedgeEllipseCallout">
            <a:avLst>
              <a:gd name="adj1" fmla="val -48734"/>
              <a:gd name="adj2" fmla="val 76944"/>
            </a:avLst>
          </a:prstGeom>
          <a:ln w="25400">
            <a:solidFill>
              <a:srgbClr val="85888D"/>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587" name="Quote Bubble"/>
          <p:cNvSpPr/>
          <p:nvPr/>
        </p:nvSpPr>
        <p:spPr>
          <a:xfrm>
            <a:off x="7054611" y="2654600"/>
            <a:ext cx="845498" cy="635704"/>
          </a:xfrm>
          <a:prstGeom prst="wedgeEllipseCallout">
            <a:avLst>
              <a:gd name="adj1" fmla="val -48734"/>
              <a:gd name="adj2" fmla="val 76944"/>
            </a:avLst>
          </a:prstGeom>
          <a:ln w="25400">
            <a:solidFill>
              <a:srgbClr val="85888D"/>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Tree>
    <p:extLst>
      <p:ext uri="{BB962C8B-B14F-4D97-AF65-F5344CB8AC3E}">
        <p14:creationId xmlns:p14="http://schemas.microsoft.com/office/powerpoint/2010/main" val="60391606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ozpolchain.pdf" descr="ozpolchain.pdf"/>
          <p:cNvPicPr>
            <a:picLocks noChangeAspect="1"/>
          </p:cNvPicPr>
          <p:nvPr/>
        </p:nvPicPr>
        <p:blipFill>
          <a:blip r:embed="rId2">
            <a:extLst/>
          </a:blip>
          <a:stretch>
            <a:fillRect/>
          </a:stretch>
        </p:blipFill>
        <p:spPr>
          <a:xfrm>
            <a:off x="1523721" y="1837983"/>
            <a:ext cx="6745401" cy="4525217"/>
          </a:xfrm>
          <a:prstGeom prst="rect">
            <a:avLst/>
          </a:prstGeom>
          <a:ln w="12700">
            <a:miter lim="400000"/>
          </a:ln>
        </p:spPr>
      </p:pic>
      <p:sp>
        <p:nvSpPr>
          <p:cNvPr id="590" name="Rectangle"/>
          <p:cNvSpPr/>
          <p:nvPr/>
        </p:nvSpPr>
        <p:spPr>
          <a:xfrm>
            <a:off x="1254496" y="1615831"/>
            <a:ext cx="3419015" cy="496952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591" name="Rectangle"/>
          <p:cNvSpPr/>
          <p:nvPr/>
        </p:nvSpPr>
        <p:spPr>
          <a:xfrm>
            <a:off x="2798967" y="1471092"/>
            <a:ext cx="5948940" cy="715916"/>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592" name="Rectangle"/>
          <p:cNvSpPr/>
          <p:nvPr/>
        </p:nvSpPr>
        <p:spPr>
          <a:xfrm>
            <a:off x="5227228" y="2976234"/>
            <a:ext cx="2026982" cy="2488373"/>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593" name="Americans claim to be totally ignorant about Australian politics…"/>
          <p:cNvSpPr txBox="1"/>
          <p:nvPr/>
        </p:nvSpPr>
        <p:spPr>
          <a:xfrm>
            <a:off x="617831" y="3512642"/>
            <a:ext cx="2885205" cy="11758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defRPr sz="3400"/>
            </a:pPr>
            <a:r>
              <a:rPr sz="2391"/>
              <a:t>Americans </a:t>
            </a:r>
            <a:r>
              <a:rPr sz="2391" i="1" u="sng"/>
              <a:t>claim</a:t>
            </a:r>
            <a:r>
              <a:rPr sz="2391"/>
              <a:t> to be totally ignorant about Australian politics…</a:t>
            </a:r>
          </a:p>
        </p:txBody>
      </p:sp>
      <p:sp>
        <p:nvSpPr>
          <p:cNvPr id="594" name="Line"/>
          <p:cNvSpPr/>
          <p:nvPr/>
        </p:nvSpPr>
        <p:spPr>
          <a:xfrm>
            <a:off x="3567182" y="4211490"/>
            <a:ext cx="940511"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595" name="Rectangle"/>
          <p:cNvSpPr/>
          <p:nvPr/>
        </p:nvSpPr>
        <p:spPr>
          <a:xfrm>
            <a:off x="5060387" y="5564635"/>
            <a:ext cx="3419015" cy="80325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596" name="Image" descr="Image"/>
          <p:cNvPicPr>
            <a:picLocks noChangeAspect="1"/>
          </p:cNvPicPr>
          <p:nvPr/>
        </p:nvPicPr>
        <p:blipFill>
          <a:blip r:embed="rId3">
            <a:extLst/>
          </a:blip>
          <a:stretch>
            <a:fillRect/>
          </a:stretch>
        </p:blipFill>
        <p:spPr>
          <a:xfrm>
            <a:off x="1028796" y="1710160"/>
            <a:ext cx="2232423" cy="1714501"/>
          </a:xfrm>
          <a:prstGeom prst="rect">
            <a:avLst/>
          </a:prstGeom>
          <a:ln w="12700">
            <a:miter lim="400000"/>
          </a:ln>
        </p:spPr>
      </p:pic>
      <p:sp>
        <p:nvSpPr>
          <p:cNvPr id="597" name="Rectangle"/>
          <p:cNvSpPr/>
          <p:nvPr/>
        </p:nvSpPr>
        <p:spPr>
          <a:xfrm>
            <a:off x="489232" y="1382565"/>
            <a:ext cx="3077843" cy="3542763"/>
          </a:xfrm>
          <a:prstGeom prst="rect">
            <a:avLst/>
          </a:prstGeom>
          <a:ln w="25400">
            <a:solidFill>
              <a:srgbClr val="85888D"/>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Tree>
    <p:extLst>
      <p:ext uri="{BB962C8B-B14F-4D97-AF65-F5344CB8AC3E}">
        <p14:creationId xmlns:p14="http://schemas.microsoft.com/office/powerpoint/2010/main" val="408401867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 name="ozpolchain.pdf" descr="ozpolchain.pdf"/>
          <p:cNvPicPr>
            <a:picLocks noChangeAspect="1"/>
          </p:cNvPicPr>
          <p:nvPr/>
        </p:nvPicPr>
        <p:blipFill>
          <a:blip r:embed="rId2">
            <a:extLst/>
          </a:blip>
          <a:stretch>
            <a:fillRect/>
          </a:stretch>
        </p:blipFill>
        <p:spPr>
          <a:xfrm>
            <a:off x="1523721" y="1837983"/>
            <a:ext cx="6745401" cy="4525217"/>
          </a:xfrm>
          <a:prstGeom prst="rect">
            <a:avLst/>
          </a:prstGeom>
          <a:ln w="12700">
            <a:miter lim="400000"/>
          </a:ln>
        </p:spPr>
      </p:pic>
      <p:sp>
        <p:nvSpPr>
          <p:cNvPr id="600" name="Rectangle"/>
          <p:cNvSpPr/>
          <p:nvPr/>
        </p:nvSpPr>
        <p:spPr>
          <a:xfrm>
            <a:off x="1254496" y="1615831"/>
            <a:ext cx="3419015" cy="496952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01" name="Rectangle"/>
          <p:cNvSpPr/>
          <p:nvPr/>
        </p:nvSpPr>
        <p:spPr>
          <a:xfrm>
            <a:off x="2798967" y="1471092"/>
            <a:ext cx="5948940" cy="715916"/>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02" name="Rectangle"/>
          <p:cNvSpPr/>
          <p:nvPr/>
        </p:nvSpPr>
        <p:spPr>
          <a:xfrm>
            <a:off x="5033637" y="2966402"/>
            <a:ext cx="189425" cy="2488373"/>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03" name="… and an all American iterated learning chain “reveals” a “preference” for Gordon Brown …"/>
          <p:cNvSpPr txBox="1"/>
          <p:nvPr/>
        </p:nvSpPr>
        <p:spPr>
          <a:xfrm>
            <a:off x="395911" y="2657090"/>
            <a:ext cx="3049166" cy="1543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defRPr sz="3400"/>
            </a:pPr>
            <a:r>
              <a:rPr sz="2391"/>
              <a:t>… and an all American iterated learning chain “reveals” a “preference” for </a:t>
            </a:r>
            <a:r>
              <a:rPr sz="2391" i="1" u="sng"/>
              <a:t>Gordon Brown</a:t>
            </a:r>
            <a:r>
              <a:rPr sz="2391"/>
              <a:t> …  </a:t>
            </a:r>
          </a:p>
        </p:txBody>
      </p:sp>
      <p:sp>
        <p:nvSpPr>
          <p:cNvPr id="604" name="Rectangle"/>
          <p:cNvSpPr/>
          <p:nvPr/>
        </p:nvSpPr>
        <p:spPr>
          <a:xfrm>
            <a:off x="5060387" y="5564635"/>
            <a:ext cx="3419015" cy="80325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05" name="Rectangle"/>
          <p:cNvSpPr/>
          <p:nvPr/>
        </p:nvSpPr>
        <p:spPr>
          <a:xfrm>
            <a:off x="5340644" y="2856405"/>
            <a:ext cx="1706013" cy="2488373"/>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606" name="Image" descr="Image"/>
          <p:cNvPicPr>
            <a:picLocks noChangeAspect="1"/>
          </p:cNvPicPr>
          <p:nvPr/>
        </p:nvPicPr>
        <p:blipFill>
          <a:blip r:embed="rId3">
            <a:extLst/>
          </a:blip>
          <a:stretch>
            <a:fillRect/>
          </a:stretch>
        </p:blipFill>
        <p:spPr>
          <a:xfrm>
            <a:off x="1540100" y="847712"/>
            <a:ext cx="1348476" cy="707950"/>
          </a:xfrm>
          <a:prstGeom prst="rect">
            <a:avLst/>
          </a:prstGeom>
          <a:ln w="12700">
            <a:miter lim="400000"/>
          </a:ln>
        </p:spPr>
      </p:pic>
      <p:pic>
        <p:nvPicPr>
          <p:cNvPr id="607" name="Image" descr="Image"/>
          <p:cNvPicPr>
            <a:picLocks noChangeAspect="1"/>
          </p:cNvPicPr>
          <p:nvPr/>
        </p:nvPicPr>
        <p:blipFill>
          <a:blip r:embed="rId3">
            <a:extLst/>
          </a:blip>
          <a:stretch>
            <a:fillRect/>
          </a:stretch>
        </p:blipFill>
        <p:spPr>
          <a:xfrm>
            <a:off x="3143565" y="847712"/>
            <a:ext cx="1348475" cy="707950"/>
          </a:xfrm>
          <a:prstGeom prst="rect">
            <a:avLst/>
          </a:prstGeom>
          <a:ln w="12700">
            <a:miter lim="400000"/>
          </a:ln>
        </p:spPr>
      </p:pic>
      <p:pic>
        <p:nvPicPr>
          <p:cNvPr id="608" name="Image" descr="Image"/>
          <p:cNvPicPr>
            <a:picLocks noChangeAspect="1"/>
          </p:cNvPicPr>
          <p:nvPr/>
        </p:nvPicPr>
        <p:blipFill>
          <a:blip r:embed="rId3">
            <a:extLst/>
          </a:blip>
          <a:stretch>
            <a:fillRect/>
          </a:stretch>
        </p:blipFill>
        <p:spPr>
          <a:xfrm>
            <a:off x="4738100" y="838782"/>
            <a:ext cx="1348475" cy="707950"/>
          </a:xfrm>
          <a:prstGeom prst="rect">
            <a:avLst/>
          </a:prstGeom>
          <a:ln w="12700">
            <a:miter lim="400000"/>
          </a:ln>
        </p:spPr>
      </p:pic>
      <p:pic>
        <p:nvPicPr>
          <p:cNvPr id="609" name="Image" descr="Image"/>
          <p:cNvPicPr>
            <a:picLocks noChangeAspect="1"/>
          </p:cNvPicPr>
          <p:nvPr/>
        </p:nvPicPr>
        <p:blipFill>
          <a:blip r:embed="rId3">
            <a:extLst/>
          </a:blip>
          <a:stretch>
            <a:fillRect/>
          </a:stretch>
        </p:blipFill>
        <p:spPr>
          <a:xfrm>
            <a:off x="6332634" y="829853"/>
            <a:ext cx="1348476" cy="707950"/>
          </a:xfrm>
          <a:prstGeom prst="rect">
            <a:avLst/>
          </a:prstGeom>
          <a:ln w="12700">
            <a:miter lim="400000"/>
          </a:ln>
        </p:spPr>
      </p:pic>
      <p:pic>
        <p:nvPicPr>
          <p:cNvPr id="610"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95348" y="2975957"/>
            <a:ext cx="431148" cy="687505"/>
          </a:xfrm>
          <a:prstGeom prst="rect">
            <a:avLst/>
          </a:prstGeom>
          <a:ln w="12700">
            <a:miter lim="400000"/>
          </a:ln>
        </p:spPr>
      </p:pic>
      <p:sp>
        <p:nvSpPr>
          <p:cNvPr id="611" name="Rectangle"/>
          <p:cNvSpPr/>
          <p:nvPr/>
        </p:nvSpPr>
        <p:spPr>
          <a:xfrm>
            <a:off x="6609729" y="2452380"/>
            <a:ext cx="2055864" cy="3700813"/>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12" name="Rectangle"/>
          <p:cNvSpPr/>
          <p:nvPr/>
        </p:nvSpPr>
        <p:spPr>
          <a:xfrm>
            <a:off x="310871" y="2531405"/>
            <a:ext cx="3219246" cy="1948383"/>
          </a:xfrm>
          <a:prstGeom prst="rect">
            <a:avLst/>
          </a:prstGeom>
          <a:ln w="25400">
            <a:solidFill>
              <a:srgbClr val="85888D"/>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13" name="Arrow"/>
          <p:cNvSpPr/>
          <p:nvPr/>
        </p:nvSpPr>
        <p:spPr>
          <a:xfrm rot="101">
            <a:off x="2736776" y="101956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14" name="Arrow"/>
          <p:cNvSpPr/>
          <p:nvPr/>
        </p:nvSpPr>
        <p:spPr>
          <a:xfrm rot="101">
            <a:off x="4288138" y="101063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15" name="Arrow"/>
          <p:cNvSpPr/>
          <p:nvPr/>
        </p:nvSpPr>
        <p:spPr>
          <a:xfrm rot="101">
            <a:off x="5945510" y="101956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16" name="Arrow"/>
          <p:cNvSpPr/>
          <p:nvPr/>
        </p:nvSpPr>
        <p:spPr>
          <a:xfrm rot="101">
            <a:off x="1045160" y="102849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17" name="Arrow"/>
          <p:cNvSpPr/>
          <p:nvPr/>
        </p:nvSpPr>
        <p:spPr>
          <a:xfrm rot="101">
            <a:off x="7602883" y="101063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18" name="Line"/>
          <p:cNvSpPr/>
          <p:nvPr/>
        </p:nvSpPr>
        <p:spPr>
          <a:xfrm flipH="1">
            <a:off x="5426046" y="3382342"/>
            <a:ext cx="431148"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Tree>
    <p:extLst>
      <p:ext uri="{BB962C8B-B14F-4D97-AF65-F5344CB8AC3E}">
        <p14:creationId xmlns:p14="http://schemas.microsoft.com/office/powerpoint/2010/main" val="370840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Screen Shot 2016-05-26 at 2.05.50 PM.png" descr="Screen Shot 2016-05-26 at 2.05.50 PM.png"/>
          <p:cNvPicPr>
            <a:picLocks noChangeAspect="1"/>
          </p:cNvPicPr>
          <p:nvPr/>
        </p:nvPicPr>
        <p:blipFill>
          <a:blip r:embed="rId2">
            <a:extLst/>
          </a:blip>
          <a:stretch>
            <a:fillRect/>
          </a:stretch>
        </p:blipFill>
        <p:spPr>
          <a:xfrm>
            <a:off x="930225" y="365714"/>
            <a:ext cx="6340946" cy="6126573"/>
          </a:xfrm>
          <a:prstGeom prst="rect">
            <a:avLst/>
          </a:prstGeom>
          <a:ln w="12700">
            <a:miter lim="400000"/>
          </a:ln>
        </p:spPr>
      </p:pic>
      <p:sp>
        <p:nvSpPr>
          <p:cNvPr id="94" name="Rectangle"/>
          <p:cNvSpPr/>
          <p:nvPr/>
        </p:nvSpPr>
        <p:spPr>
          <a:xfrm>
            <a:off x="3180697" y="273805"/>
            <a:ext cx="4788272" cy="6413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95" name="Rectangle"/>
          <p:cNvSpPr/>
          <p:nvPr/>
        </p:nvSpPr>
        <p:spPr>
          <a:xfrm>
            <a:off x="133503" y="2392196"/>
            <a:ext cx="4788272" cy="4541505"/>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 name="TextBox 1">
            <a:extLst>
              <a:ext uri="{FF2B5EF4-FFF2-40B4-BE49-F238E27FC236}">
                <a16:creationId xmlns:a16="http://schemas.microsoft.com/office/drawing/2014/main" id="{39E0184C-9573-7D41-9BE2-C52B03B73237}"/>
              </a:ext>
            </a:extLst>
          </p:cNvPr>
          <p:cNvSpPr txBox="1"/>
          <p:nvPr/>
        </p:nvSpPr>
        <p:spPr>
          <a:xfrm>
            <a:off x="2661139" y="1194289"/>
            <a:ext cx="2443169" cy="369332"/>
          </a:xfrm>
          <a:prstGeom prst="rect">
            <a:avLst/>
          </a:prstGeom>
          <a:noFill/>
        </p:spPr>
        <p:txBody>
          <a:bodyPr wrap="none" rtlCol="0">
            <a:spAutoFit/>
          </a:bodyPr>
          <a:lstStyle/>
          <a:p>
            <a:r>
              <a:rPr lang="en-US" dirty="0"/>
              <a:t>Person #1 draws an owl</a:t>
            </a:r>
          </a:p>
        </p:txBody>
      </p:sp>
    </p:spTree>
    <p:extLst>
      <p:ext uri="{BB962C8B-B14F-4D97-AF65-F5344CB8AC3E}">
        <p14:creationId xmlns:p14="http://schemas.microsoft.com/office/powerpoint/2010/main" val="2492029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 name="ozpolchain.pdf" descr="ozpolchain.pdf"/>
          <p:cNvPicPr>
            <a:picLocks noChangeAspect="1"/>
          </p:cNvPicPr>
          <p:nvPr/>
        </p:nvPicPr>
        <p:blipFill>
          <a:blip r:embed="rId2">
            <a:extLst/>
          </a:blip>
          <a:stretch>
            <a:fillRect/>
          </a:stretch>
        </p:blipFill>
        <p:spPr>
          <a:xfrm>
            <a:off x="1523721" y="1837983"/>
            <a:ext cx="6745401" cy="4525217"/>
          </a:xfrm>
          <a:prstGeom prst="rect">
            <a:avLst/>
          </a:prstGeom>
          <a:ln w="12700">
            <a:miter lim="400000"/>
          </a:ln>
        </p:spPr>
      </p:pic>
      <p:sp>
        <p:nvSpPr>
          <p:cNvPr id="621" name="Rectangle"/>
          <p:cNvSpPr/>
          <p:nvPr/>
        </p:nvSpPr>
        <p:spPr>
          <a:xfrm>
            <a:off x="1254496" y="1615831"/>
            <a:ext cx="3419015" cy="496952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22" name="Rectangle"/>
          <p:cNvSpPr/>
          <p:nvPr/>
        </p:nvSpPr>
        <p:spPr>
          <a:xfrm>
            <a:off x="2798967" y="1471092"/>
            <a:ext cx="5948940" cy="715916"/>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23" name="Rectangle"/>
          <p:cNvSpPr/>
          <p:nvPr/>
        </p:nvSpPr>
        <p:spPr>
          <a:xfrm>
            <a:off x="5033637" y="2966402"/>
            <a:ext cx="189425" cy="2488373"/>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24" name="If we mix some Australians into the chain the Americans endorse Malcolm Trunbull"/>
          <p:cNvSpPr txBox="1"/>
          <p:nvPr/>
        </p:nvSpPr>
        <p:spPr>
          <a:xfrm>
            <a:off x="718937" y="2743072"/>
            <a:ext cx="2753466" cy="1911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defRPr sz="3400"/>
            </a:pPr>
            <a:r>
              <a:rPr sz="2391"/>
              <a:t> If we mix some Australians into the chain the Americans endorse </a:t>
            </a:r>
            <a:r>
              <a:rPr sz="2391" i="1" u="sng"/>
              <a:t>Malcolm Trunbull</a:t>
            </a:r>
          </a:p>
        </p:txBody>
      </p:sp>
      <p:pic>
        <p:nvPicPr>
          <p:cNvPr id="625" name="Image" descr="Image"/>
          <p:cNvPicPr>
            <a:picLocks noChangeAspect="1"/>
          </p:cNvPicPr>
          <p:nvPr/>
        </p:nvPicPr>
        <p:blipFill>
          <a:blip r:embed="rId3">
            <a:extLst/>
          </a:blip>
          <a:stretch>
            <a:fillRect/>
          </a:stretch>
        </p:blipFill>
        <p:spPr>
          <a:xfrm>
            <a:off x="3143565" y="847712"/>
            <a:ext cx="1348475" cy="707950"/>
          </a:xfrm>
          <a:prstGeom prst="rect">
            <a:avLst/>
          </a:prstGeom>
          <a:ln w="12700">
            <a:miter lim="400000"/>
          </a:ln>
        </p:spPr>
      </p:pic>
      <p:pic>
        <p:nvPicPr>
          <p:cNvPr id="626" name="Image" descr="Image"/>
          <p:cNvPicPr>
            <a:picLocks noChangeAspect="1"/>
          </p:cNvPicPr>
          <p:nvPr/>
        </p:nvPicPr>
        <p:blipFill>
          <a:blip r:embed="rId3">
            <a:extLst/>
          </a:blip>
          <a:stretch>
            <a:fillRect/>
          </a:stretch>
        </p:blipFill>
        <p:spPr>
          <a:xfrm>
            <a:off x="6332634" y="829853"/>
            <a:ext cx="1348476" cy="707950"/>
          </a:xfrm>
          <a:prstGeom prst="rect">
            <a:avLst/>
          </a:prstGeom>
          <a:ln w="12700">
            <a:miter lim="400000"/>
          </a:ln>
        </p:spPr>
      </p:pic>
      <p:sp>
        <p:nvSpPr>
          <p:cNvPr id="627" name="Line"/>
          <p:cNvSpPr/>
          <p:nvPr/>
        </p:nvSpPr>
        <p:spPr>
          <a:xfrm flipH="1">
            <a:off x="6115354" y="1696425"/>
            <a:ext cx="751950" cy="1570077"/>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628" name="Image" descr="Image"/>
          <p:cNvPicPr>
            <a:picLocks noChangeAspect="1"/>
          </p:cNvPicPr>
          <p:nvPr/>
        </p:nvPicPr>
        <p:blipFill>
          <a:blip r:embed="rId4">
            <a:extLst/>
          </a:blip>
          <a:stretch>
            <a:fillRect/>
          </a:stretch>
        </p:blipFill>
        <p:spPr>
          <a:xfrm>
            <a:off x="1573547" y="847448"/>
            <a:ext cx="1416956" cy="708478"/>
          </a:xfrm>
          <a:prstGeom prst="rect">
            <a:avLst/>
          </a:prstGeom>
          <a:ln w="12700">
            <a:miter lim="400000"/>
          </a:ln>
        </p:spPr>
      </p:pic>
      <p:pic>
        <p:nvPicPr>
          <p:cNvPr id="629" name="Image" descr="Image"/>
          <p:cNvPicPr>
            <a:picLocks noChangeAspect="1"/>
          </p:cNvPicPr>
          <p:nvPr/>
        </p:nvPicPr>
        <p:blipFill>
          <a:blip r:embed="rId4">
            <a:extLst/>
          </a:blip>
          <a:stretch>
            <a:fillRect/>
          </a:stretch>
        </p:blipFill>
        <p:spPr>
          <a:xfrm>
            <a:off x="4668141" y="829589"/>
            <a:ext cx="1488393" cy="744197"/>
          </a:xfrm>
          <a:prstGeom prst="rect">
            <a:avLst/>
          </a:prstGeom>
          <a:ln w="12700">
            <a:miter lim="400000"/>
          </a:ln>
        </p:spPr>
      </p:pic>
      <p:sp>
        <p:nvSpPr>
          <p:cNvPr id="630" name="Rectangle"/>
          <p:cNvSpPr/>
          <p:nvPr/>
        </p:nvSpPr>
        <p:spPr>
          <a:xfrm>
            <a:off x="7177200" y="2452380"/>
            <a:ext cx="1488393" cy="3700813"/>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631" name="Image" descr="Image"/>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53720" y="3768968"/>
            <a:ext cx="431148" cy="687506"/>
          </a:xfrm>
          <a:prstGeom prst="rect">
            <a:avLst/>
          </a:prstGeom>
          <a:ln w="12700">
            <a:miter lim="400000"/>
          </a:ln>
        </p:spPr>
      </p:pic>
      <p:pic>
        <p:nvPicPr>
          <p:cNvPr id="632"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58026" y="2400650"/>
            <a:ext cx="1228941" cy="853636"/>
          </a:xfrm>
          <a:prstGeom prst="rect">
            <a:avLst/>
          </a:prstGeom>
          <a:ln w="12700">
            <a:miter lim="400000"/>
          </a:ln>
        </p:spPr>
      </p:pic>
      <p:sp>
        <p:nvSpPr>
          <p:cNvPr id="633" name="Rectangle"/>
          <p:cNvSpPr/>
          <p:nvPr/>
        </p:nvSpPr>
        <p:spPr>
          <a:xfrm>
            <a:off x="5009576" y="6038434"/>
            <a:ext cx="2599861" cy="462902"/>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34" name="Proportion Australian"/>
          <p:cNvSpPr txBox="1"/>
          <p:nvPr/>
        </p:nvSpPr>
        <p:spPr>
          <a:xfrm>
            <a:off x="5096782" y="5993871"/>
            <a:ext cx="2126609" cy="35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600"/>
            </a:lvl1pPr>
          </a:lstStyle>
          <a:p>
            <a:r>
              <a:rPr sz="1828"/>
              <a:t>Proportion Australian</a:t>
            </a:r>
          </a:p>
        </p:txBody>
      </p:sp>
      <p:sp>
        <p:nvSpPr>
          <p:cNvPr id="635" name="Rectangle"/>
          <p:cNvSpPr/>
          <p:nvPr/>
        </p:nvSpPr>
        <p:spPr>
          <a:xfrm>
            <a:off x="1292103" y="762039"/>
            <a:ext cx="1785358" cy="1021100"/>
          </a:xfrm>
          <a:prstGeom prst="rect">
            <a:avLst/>
          </a:prstGeom>
          <a:solidFill>
            <a:srgbClr val="FFFFFF">
              <a:alpha val="75491"/>
            </a:srgbClr>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36" name="Rectangle"/>
          <p:cNvSpPr/>
          <p:nvPr/>
        </p:nvSpPr>
        <p:spPr>
          <a:xfrm>
            <a:off x="4558144" y="673277"/>
            <a:ext cx="1785358" cy="1021101"/>
          </a:xfrm>
          <a:prstGeom prst="rect">
            <a:avLst/>
          </a:prstGeom>
          <a:solidFill>
            <a:srgbClr val="FFFFFF">
              <a:alpha val="75491"/>
            </a:srgbClr>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37" name="Rectangle"/>
          <p:cNvSpPr/>
          <p:nvPr/>
        </p:nvSpPr>
        <p:spPr>
          <a:xfrm>
            <a:off x="521867" y="2522475"/>
            <a:ext cx="3147606" cy="2352935"/>
          </a:xfrm>
          <a:prstGeom prst="rect">
            <a:avLst/>
          </a:prstGeom>
          <a:ln w="25400">
            <a:solidFill>
              <a:srgbClr val="85888D"/>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38" name="Arrow"/>
          <p:cNvSpPr/>
          <p:nvPr/>
        </p:nvSpPr>
        <p:spPr>
          <a:xfrm rot="101">
            <a:off x="2736776" y="101956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39" name="Arrow"/>
          <p:cNvSpPr/>
          <p:nvPr/>
        </p:nvSpPr>
        <p:spPr>
          <a:xfrm rot="101">
            <a:off x="4288138" y="101063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40" name="Arrow"/>
          <p:cNvSpPr/>
          <p:nvPr/>
        </p:nvSpPr>
        <p:spPr>
          <a:xfrm rot="101">
            <a:off x="5945510" y="101956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41" name="Arrow"/>
          <p:cNvSpPr/>
          <p:nvPr/>
        </p:nvSpPr>
        <p:spPr>
          <a:xfrm rot="101">
            <a:off x="1045160" y="102849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42" name="Arrow"/>
          <p:cNvSpPr/>
          <p:nvPr/>
        </p:nvSpPr>
        <p:spPr>
          <a:xfrm rot="101">
            <a:off x="7602883" y="101063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Tree>
    <p:extLst>
      <p:ext uri="{BB962C8B-B14F-4D97-AF65-F5344CB8AC3E}">
        <p14:creationId xmlns:p14="http://schemas.microsoft.com/office/powerpoint/2010/main" val="384444168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 name="ozpolchain.pdf" descr="ozpolchain.pdf"/>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467984" y="2343341"/>
            <a:ext cx="2448632" cy="4072016"/>
          </a:xfrm>
          <a:prstGeom prst="rect">
            <a:avLst/>
          </a:prstGeom>
          <a:ln w="12700">
            <a:miter lim="400000"/>
          </a:ln>
        </p:spPr>
      </p:pic>
      <p:sp>
        <p:nvSpPr>
          <p:cNvPr id="646" name="Rectangle"/>
          <p:cNvSpPr/>
          <p:nvPr/>
        </p:nvSpPr>
        <p:spPr>
          <a:xfrm>
            <a:off x="2798967" y="1471092"/>
            <a:ext cx="5948940" cy="715916"/>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47" name="Rectangle"/>
          <p:cNvSpPr/>
          <p:nvPr/>
        </p:nvSpPr>
        <p:spPr>
          <a:xfrm>
            <a:off x="4377583" y="2966402"/>
            <a:ext cx="228523" cy="2488373"/>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48" name="Australians choose Turnbull no matter how many Americans are included"/>
          <p:cNvSpPr txBox="1"/>
          <p:nvPr/>
        </p:nvSpPr>
        <p:spPr>
          <a:xfrm>
            <a:off x="1377710" y="2588265"/>
            <a:ext cx="3002796" cy="1543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3400"/>
            </a:lvl1pPr>
          </a:lstStyle>
          <a:p>
            <a:r>
              <a:rPr sz="2391" dirty="0"/>
              <a:t>Australians choose Turnbull no matter how many Americans are included</a:t>
            </a:r>
          </a:p>
        </p:txBody>
      </p:sp>
      <p:pic>
        <p:nvPicPr>
          <p:cNvPr id="649" name="Image" descr="Image"/>
          <p:cNvPicPr>
            <a:picLocks noChangeAspect="1"/>
          </p:cNvPicPr>
          <p:nvPr/>
        </p:nvPicPr>
        <p:blipFill>
          <a:blip r:embed="rId3">
            <a:extLst/>
          </a:blip>
          <a:stretch>
            <a:fillRect/>
          </a:stretch>
        </p:blipFill>
        <p:spPr>
          <a:xfrm>
            <a:off x="3143565" y="847712"/>
            <a:ext cx="1348475" cy="707950"/>
          </a:xfrm>
          <a:prstGeom prst="rect">
            <a:avLst/>
          </a:prstGeom>
          <a:ln w="12700">
            <a:miter lim="400000"/>
          </a:ln>
        </p:spPr>
      </p:pic>
      <p:pic>
        <p:nvPicPr>
          <p:cNvPr id="650" name="Image" descr="Image"/>
          <p:cNvPicPr>
            <a:picLocks noChangeAspect="1"/>
          </p:cNvPicPr>
          <p:nvPr/>
        </p:nvPicPr>
        <p:blipFill>
          <a:blip r:embed="rId3">
            <a:extLst/>
          </a:blip>
          <a:stretch>
            <a:fillRect/>
          </a:stretch>
        </p:blipFill>
        <p:spPr>
          <a:xfrm>
            <a:off x="6332634" y="829853"/>
            <a:ext cx="1348476" cy="707950"/>
          </a:xfrm>
          <a:prstGeom prst="rect">
            <a:avLst/>
          </a:prstGeom>
          <a:ln w="12700">
            <a:miter lim="400000"/>
          </a:ln>
        </p:spPr>
      </p:pic>
      <p:pic>
        <p:nvPicPr>
          <p:cNvPr id="651" name="Image" descr="Image"/>
          <p:cNvPicPr>
            <a:picLocks noChangeAspect="1"/>
          </p:cNvPicPr>
          <p:nvPr/>
        </p:nvPicPr>
        <p:blipFill>
          <a:blip r:embed="rId4">
            <a:extLst/>
          </a:blip>
          <a:stretch>
            <a:fillRect/>
          </a:stretch>
        </p:blipFill>
        <p:spPr>
          <a:xfrm>
            <a:off x="1573547" y="847448"/>
            <a:ext cx="1416956" cy="708478"/>
          </a:xfrm>
          <a:prstGeom prst="rect">
            <a:avLst/>
          </a:prstGeom>
          <a:ln w="12700">
            <a:miter lim="400000"/>
          </a:ln>
        </p:spPr>
      </p:pic>
      <p:pic>
        <p:nvPicPr>
          <p:cNvPr id="652" name="Image" descr="Image"/>
          <p:cNvPicPr>
            <a:picLocks noChangeAspect="1"/>
          </p:cNvPicPr>
          <p:nvPr/>
        </p:nvPicPr>
        <p:blipFill>
          <a:blip r:embed="rId4">
            <a:extLst/>
          </a:blip>
          <a:stretch>
            <a:fillRect/>
          </a:stretch>
        </p:blipFill>
        <p:spPr>
          <a:xfrm>
            <a:off x="4668141" y="829589"/>
            <a:ext cx="1488393" cy="744197"/>
          </a:xfrm>
          <a:prstGeom prst="rect">
            <a:avLst/>
          </a:prstGeom>
          <a:ln w="12700">
            <a:miter lim="400000"/>
          </a:ln>
        </p:spPr>
      </p:pic>
      <p:sp>
        <p:nvSpPr>
          <p:cNvPr id="653" name="Rectangle"/>
          <p:cNvSpPr/>
          <p:nvPr/>
        </p:nvSpPr>
        <p:spPr>
          <a:xfrm>
            <a:off x="1084571" y="2387573"/>
            <a:ext cx="3147606" cy="3379532"/>
          </a:xfrm>
          <a:prstGeom prst="rect">
            <a:avLst/>
          </a:prstGeom>
          <a:ln w="25400">
            <a:solidFill>
              <a:srgbClr val="85888D"/>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pic>
        <p:nvPicPr>
          <p:cNvPr id="654" name="Image" descr="Image"/>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63659" y="4299360"/>
            <a:ext cx="1789430" cy="1242958"/>
          </a:xfrm>
          <a:prstGeom prst="rect">
            <a:avLst/>
          </a:prstGeom>
          <a:ln w="12700">
            <a:miter lim="400000"/>
          </a:ln>
        </p:spPr>
      </p:pic>
      <p:sp>
        <p:nvSpPr>
          <p:cNvPr id="655" name="Rectangle"/>
          <p:cNvSpPr/>
          <p:nvPr/>
        </p:nvSpPr>
        <p:spPr>
          <a:xfrm>
            <a:off x="4698252" y="1769634"/>
            <a:ext cx="3002796" cy="573707"/>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56" name="Line"/>
          <p:cNvSpPr/>
          <p:nvPr/>
        </p:nvSpPr>
        <p:spPr>
          <a:xfrm>
            <a:off x="5539949" y="1735753"/>
            <a:ext cx="478915" cy="869825"/>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57" name="Rectangle"/>
          <p:cNvSpPr/>
          <p:nvPr/>
        </p:nvSpPr>
        <p:spPr>
          <a:xfrm>
            <a:off x="3066960" y="735518"/>
            <a:ext cx="1501686" cy="1021100"/>
          </a:xfrm>
          <a:prstGeom prst="rect">
            <a:avLst/>
          </a:prstGeom>
          <a:solidFill>
            <a:srgbClr val="FFFFFF">
              <a:alpha val="75491"/>
            </a:srgbClr>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58" name="Rectangle"/>
          <p:cNvSpPr/>
          <p:nvPr/>
        </p:nvSpPr>
        <p:spPr>
          <a:xfrm>
            <a:off x="6152679" y="646756"/>
            <a:ext cx="1785358" cy="1021101"/>
          </a:xfrm>
          <a:prstGeom prst="rect">
            <a:avLst/>
          </a:prstGeom>
          <a:solidFill>
            <a:srgbClr val="FFFFFF">
              <a:alpha val="75491"/>
            </a:srgbClr>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59" name="Rectangle"/>
          <p:cNvSpPr/>
          <p:nvPr/>
        </p:nvSpPr>
        <p:spPr>
          <a:xfrm>
            <a:off x="4616560" y="6091293"/>
            <a:ext cx="2394079" cy="715916"/>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60" name="Proportion Australian"/>
          <p:cNvSpPr txBox="1"/>
          <p:nvPr/>
        </p:nvSpPr>
        <p:spPr>
          <a:xfrm>
            <a:off x="5096782" y="5993871"/>
            <a:ext cx="2126609" cy="35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600"/>
            </a:lvl1pPr>
          </a:lstStyle>
          <a:p>
            <a:r>
              <a:rPr sz="1828"/>
              <a:t>Proportion Australian</a:t>
            </a:r>
          </a:p>
        </p:txBody>
      </p:sp>
      <p:sp>
        <p:nvSpPr>
          <p:cNvPr id="661" name="Arrow"/>
          <p:cNvSpPr/>
          <p:nvPr/>
        </p:nvSpPr>
        <p:spPr>
          <a:xfrm rot="101">
            <a:off x="2736776" y="101956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62" name="Arrow"/>
          <p:cNvSpPr/>
          <p:nvPr/>
        </p:nvSpPr>
        <p:spPr>
          <a:xfrm rot="101">
            <a:off x="4288138" y="101063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63" name="Arrow"/>
          <p:cNvSpPr/>
          <p:nvPr/>
        </p:nvSpPr>
        <p:spPr>
          <a:xfrm rot="101">
            <a:off x="5945510" y="101956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64" name="Arrow"/>
          <p:cNvSpPr/>
          <p:nvPr/>
        </p:nvSpPr>
        <p:spPr>
          <a:xfrm rot="101">
            <a:off x="1045160" y="102849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65" name="Arrow"/>
          <p:cNvSpPr/>
          <p:nvPr/>
        </p:nvSpPr>
        <p:spPr>
          <a:xfrm rot="101">
            <a:off x="7602883" y="1010633"/>
            <a:ext cx="634821" cy="346390"/>
          </a:xfrm>
          <a:prstGeom prst="rightArrow">
            <a:avLst>
              <a:gd name="adj1" fmla="val 31962"/>
              <a:gd name="adj2" fmla="val 94193"/>
            </a:avLst>
          </a:prstGeom>
          <a:solidFill>
            <a:srgbClr val="000000"/>
          </a:solidFill>
          <a:ln w="25400">
            <a:solidFill>
              <a:srgbClr val="000000"/>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Tree>
    <p:extLst>
      <p:ext uri="{BB962C8B-B14F-4D97-AF65-F5344CB8AC3E}">
        <p14:creationId xmlns:p14="http://schemas.microsoft.com/office/powerpoint/2010/main" val="360762258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F534-59A3-EA4A-99AE-3320EEE14C2B}"/>
              </a:ext>
            </a:extLst>
          </p:cNvPr>
          <p:cNvSpPr>
            <a:spLocks noGrp="1"/>
          </p:cNvSpPr>
          <p:nvPr>
            <p:ph type="title"/>
          </p:nvPr>
        </p:nvSpPr>
        <p:spPr/>
        <p:txBody>
          <a:bodyPr/>
          <a:lstStyle/>
          <a:p>
            <a:r>
              <a:rPr lang="en-US" dirty="0"/>
              <a:t>Stronger biases/beliefs win?</a:t>
            </a:r>
          </a:p>
        </p:txBody>
      </p:sp>
      <p:pic>
        <p:nvPicPr>
          <p:cNvPr id="3" name="Picture 2">
            <a:extLst>
              <a:ext uri="{FF2B5EF4-FFF2-40B4-BE49-F238E27FC236}">
                <a16:creationId xmlns:a16="http://schemas.microsoft.com/office/drawing/2014/main" id="{686B70FC-ACF3-E646-83EA-B91174FF599F}"/>
              </a:ext>
            </a:extLst>
          </p:cNvPr>
          <p:cNvPicPr>
            <a:picLocks noChangeAspect="1"/>
          </p:cNvPicPr>
          <p:nvPr/>
        </p:nvPicPr>
        <p:blipFill>
          <a:blip r:embed="rId2"/>
          <a:stretch>
            <a:fillRect/>
          </a:stretch>
        </p:blipFill>
        <p:spPr>
          <a:xfrm>
            <a:off x="508923" y="1682505"/>
            <a:ext cx="8635077" cy="4073526"/>
          </a:xfrm>
          <a:prstGeom prst="rect">
            <a:avLst/>
          </a:prstGeom>
        </p:spPr>
      </p:pic>
    </p:spTree>
    <p:extLst>
      <p:ext uri="{BB962C8B-B14F-4D97-AF65-F5344CB8AC3E}">
        <p14:creationId xmlns:p14="http://schemas.microsoft.com/office/powerpoint/2010/main" val="3325939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F534-59A3-EA4A-99AE-3320EEE14C2B}"/>
              </a:ext>
            </a:extLst>
          </p:cNvPr>
          <p:cNvSpPr>
            <a:spLocks noGrp="1"/>
          </p:cNvSpPr>
          <p:nvPr>
            <p:ph type="title"/>
          </p:nvPr>
        </p:nvSpPr>
        <p:spPr/>
        <p:txBody>
          <a:bodyPr/>
          <a:lstStyle/>
          <a:p>
            <a:r>
              <a:rPr lang="en-US" dirty="0"/>
              <a:t>Stronger biases/beliefs win</a:t>
            </a:r>
          </a:p>
        </p:txBody>
      </p:sp>
      <p:pic>
        <p:nvPicPr>
          <p:cNvPr id="5" name="Picture 4">
            <a:extLst>
              <a:ext uri="{FF2B5EF4-FFF2-40B4-BE49-F238E27FC236}">
                <a16:creationId xmlns:a16="http://schemas.microsoft.com/office/drawing/2014/main" id="{4DA7ACF5-4333-A544-B73C-29BA583E0D1E}"/>
              </a:ext>
            </a:extLst>
          </p:cNvPr>
          <p:cNvPicPr>
            <a:picLocks noChangeAspect="1"/>
          </p:cNvPicPr>
          <p:nvPr/>
        </p:nvPicPr>
        <p:blipFill>
          <a:blip r:embed="rId2"/>
          <a:stretch>
            <a:fillRect/>
          </a:stretch>
        </p:blipFill>
        <p:spPr>
          <a:xfrm>
            <a:off x="2387600" y="1568931"/>
            <a:ext cx="4368800" cy="4241800"/>
          </a:xfrm>
          <a:prstGeom prst="rect">
            <a:avLst/>
          </a:prstGeom>
        </p:spPr>
      </p:pic>
    </p:spTree>
    <p:extLst>
      <p:ext uri="{BB962C8B-B14F-4D97-AF65-F5344CB8AC3E}">
        <p14:creationId xmlns:p14="http://schemas.microsoft.com/office/powerpoint/2010/main" val="261007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F534-59A3-EA4A-99AE-3320EEE14C2B}"/>
              </a:ext>
            </a:extLst>
          </p:cNvPr>
          <p:cNvSpPr>
            <a:spLocks noGrp="1"/>
          </p:cNvSpPr>
          <p:nvPr>
            <p:ph type="title"/>
          </p:nvPr>
        </p:nvSpPr>
        <p:spPr/>
        <p:txBody>
          <a:bodyPr/>
          <a:lstStyle/>
          <a:p>
            <a:r>
              <a:rPr lang="en-US" dirty="0"/>
              <a:t>Stronger biases/beliefs win</a:t>
            </a:r>
          </a:p>
        </p:txBody>
      </p:sp>
      <p:pic>
        <p:nvPicPr>
          <p:cNvPr id="7" name="Picture 6">
            <a:extLst>
              <a:ext uri="{FF2B5EF4-FFF2-40B4-BE49-F238E27FC236}">
                <a16:creationId xmlns:a16="http://schemas.microsoft.com/office/drawing/2014/main" id="{ADA96779-1524-8F42-9C1D-4CB6189734A6}"/>
              </a:ext>
            </a:extLst>
          </p:cNvPr>
          <p:cNvPicPr>
            <a:picLocks noChangeAspect="1"/>
          </p:cNvPicPr>
          <p:nvPr/>
        </p:nvPicPr>
        <p:blipFill>
          <a:blip r:embed="rId2"/>
          <a:stretch>
            <a:fillRect/>
          </a:stretch>
        </p:blipFill>
        <p:spPr>
          <a:xfrm>
            <a:off x="0" y="1749490"/>
            <a:ext cx="9144000" cy="3359020"/>
          </a:xfrm>
          <a:prstGeom prst="rect">
            <a:avLst/>
          </a:prstGeom>
        </p:spPr>
      </p:pic>
    </p:spTree>
    <p:extLst>
      <p:ext uri="{BB962C8B-B14F-4D97-AF65-F5344CB8AC3E}">
        <p14:creationId xmlns:p14="http://schemas.microsoft.com/office/powerpoint/2010/main" val="1596311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5EA8ED-7B89-094E-8F5A-5E0CBBFCF429}"/>
              </a:ext>
            </a:extLst>
          </p:cNvPr>
          <p:cNvPicPr>
            <a:picLocks noChangeAspect="1"/>
          </p:cNvPicPr>
          <p:nvPr/>
        </p:nvPicPr>
        <p:blipFill>
          <a:blip r:embed="rId2"/>
          <a:stretch>
            <a:fillRect/>
          </a:stretch>
        </p:blipFill>
        <p:spPr>
          <a:xfrm>
            <a:off x="35169" y="738554"/>
            <a:ext cx="5312346" cy="5380892"/>
          </a:xfrm>
          <a:prstGeom prst="rect">
            <a:avLst/>
          </a:prstGeom>
        </p:spPr>
      </p:pic>
      <p:sp>
        <p:nvSpPr>
          <p:cNvPr id="4" name="TextBox 3">
            <a:extLst>
              <a:ext uri="{FF2B5EF4-FFF2-40B4-BE49-F238E27FC236}">
                <a16:creationId xmlns:a16="http://schemas.microsoft.com/office/drawing/2014/main" id="{EBEFBB5A-259E-214D-AE2F-92391A3261DF}"/>
              </a:ext>
            </a:extLst>
          </p:cNvPr>
          <p:cNvSpPr txBox="1"/>
          <p:nvPr/>
        </p:nvSpPr>
        <p:spPr>
          <a:xfrm>
            <a:off x="5474677" y="1188110"/>
            <a:ext cx="342313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The distortion depends on lots of factors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One consistent pattern… if there are people with extreme beliefs and high confidence on “one side” but no corresponding group on the other side, iterated learning chains will </a:t>
            </a:r>
            <a:r>
              <a:rPr lang="en-US" dirty="0" err="1"/>
              <a:t>favour</a:t>
            </a:r>
            <a:r>
              <a:rPr lang="en-US" dirty="0"/>
              <a:t> those with extreme views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Pretty hard to say how well this </a:t>
            </a:r>
            <a:r>
              <a:rPr lang="en-US" dirty="0" err="1"/>
              <a:t>generalises</a:t>
            </a:r>
            <a:r>
              <a:rPr lang="en-US" dirty="0"/>
              <a:t> to real life though</a:t>
            </a:r>
          </a:p>
        </p:txBody>
      </p:sp>
    </p:spTree>
    <p:extLst>
      <p:ext uri="{BB962C8B-B14F-4D97-AF65-F5344CB8AC3E}">
        <p14:creationId xmlns:p14="http://schemas.microsoft.com/office/powerpoint/2010/main" val="1584059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377A-D1B7-2B4C-87C2-CD639BD614EA}"/>
              </a:ext>
            </a:extLst>
          </p:cNvPr>
          <p:cNvSpPr>
            <a:spLocks noGrp="1"/>
          </p:cNvSpPr>
          <p:nvPr>
            <p:ph type="title"/>
          </p:nvPr>
        </p:nvSpPr>
        <p:spPr>
          <a:xfrm>
            <a:off x="605204" y="2768358"/>
            <a:ext cx="7886700" cy="841882"/>
          </a:xfrm>
        </p:spPr>
        <p:txBody>
          <a:bodyPr>
            <a:normAutofit/>
          </a:bodyPr>
          <a:lstStyle/>
          <a:p>
            <a:r>
              <a:rPr lang="en-US" dirty="0"/>
              <a:t>Cumulative cultural evolution</a:t>
            </a:r>
          </a:p>
        </p:txBody>
      </p:sp>
    </p:spTree>
    <p:extLst>
      <p:ext uri="{BB962C8B-B14F-4D97-AF65-F5344CB8AC3E}">
        <p14:creationId xmlns:p14="http://schemas.microsoft.com/office/powerpoint/2010/main" val="699362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A6A3-3397-394B-9EE0-29E8926E1251}"/>
              </a:ext>
            </a:extLst>
          </p:cNvPr>
          <p:cNvSpPr>
            <a:spLocks noGrp="1"/>
          </p:cNvSpPr>
          <p:nvPr>
            <p:ph type="title"/>
          </p:nvPr>
        </p:nvSpPr>
        <p:spPr/>
        <p:txBody>
          <a:bodyPr/>
          <a:lstStyle/>
          <a:p>
            <a:r>
              <a:rPr lang="en-US" dirty="0"/>
              <a:t>This is kind of depressing???</a:t>
            </a:r>
          </a:p>
        </p:txBody>
      </p:sp>
      <p:grpSp>
        <p:nvGrpSpPr>
          <p:cNvPr id="3" name="Group 2">
            <a:extLst>
              <a:ext uri="{FF2B5EF4-FFF2-40B4-BE49-F238E27FC236}">
                <a16:creationId xmlns:a16="http://schemas.microsoft.com/office/drawing/2014/main" id="{AEA057F3-99A0-E841-BF95-6C965203CCED}"/>
              </a:ext>
            </a:extLst>
          </p:cNvPr>
          <p:cNvGrpSpPr/>
          <p:nvPr/>
        </p:nvGrpSpPr>
        <p:grpSpPr>
          <a:xfrm>
            <a:off x="1390650" y="2508743"/>
            <a:ext cx="2028097" cy="2016366"/>
            <a:chOff x="1969472" y="1828803"/>
            <a:chExt cx="4536836" cy="3842472"/>
          </a:xfrm>
        </p:grpSpPr>
        <p:sp>
          <p:nvSpPr>
            <p:cNvPr id="4" name="Rounded Rectangle 3">
              <a:extLst>
                <a:ext uri="{FF2B5EF4-FFF2-40B4-BE49-F238E27FC236}">
                  <a16:creationId xmlns:a16="http://schemas.microsoft.com/office/drawing/2014/main" id="{8EEDEF7D-6154-B849-8E57-72A68ABB814B}"/>
                </a:ext>
              </a:extLst>
            </p:cNvPr>
            <p:cNvSpPr/>
            <p:nvPr/>
          </p:nvSpPr>
          <p:spPr>
            <a:xfrm>
              <a:off x="2467703" y="5272691"/>
              <a:ext cx="4038605" cy="398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B99613AD-C38F-6A45-AF0A-D2ADAFC22261}"/>
                </a:ext>
              </a:extLst>
            </p:cNvPr>
            <p:cNvSpPr/>
            <p:nvPr/>
          </p:nvSpPr>
          <p:spPr>
            <a:xfrm>
              <a:off x="2467703" y="5269765"/>
              <a:ext cx="2493961" cy="3985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E9CE0F57-50C3-1A4F-A627-94DC8CAAA0DD}"/>
                </a:ext>
              </a:extLst>
            </p:cNvPr>
            <p:cNvSpPr/>
            <p:nvPr/>
          </p:nvSpPr>
          <p:spPr>
            <a:xfrm rot="5400000">
              <a:off x="506900" y="3291376"/>
              <a:ext cx="3323729" cy="3985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C48639C-8488-EE49-A363-FC745CBB024F}"/>
                </a:ext>
              </a:extLst>
            </p:cNvPr>
            <p:cNvSpPr/>
            <p:nvPr/>
          </p:nvSpPr>
          <p:spPr>
            <a:xfrm rot="5400000">
              <a:off x="1702651" y="4487128"/>
              <a:ext cx="932226" cy="39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9F420731-8A19-FA45-97BB-FE421192E2D7}"/>
              </a:ext>
            </a:extLst>
          </p:cNvPr>
          <p:cNvCxnSpPr/>
          <p:nvPr/>
        </p:nvCxnSpPr>
        <p:spPr>
          <a:xfrm flipV="1">
            <a:off x="1935768" y="2802541"/>
            <a:ext cx="1160584" cy="114786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D4E3B0-4F14-9B44-A003-6AD3D70CB91A}"/>
              </a:ext>
            </a:extLst>
          </p:cNvPr>
          <p:cNvSpPr txBox="1"/>
          <p:nvPr/>
        </p:nvSpPr>
        <p:spPr>
          <a:xfrm>
            <a:off x="1935768" y="1643760"/>
            <a:ext cx="5277448" cy="646331"/>
          </a:xfrm>
          <a:prstGeom prst="rect">
            <a:avLst/>
          </a:prstGeom>
          <a:noFill/>
        </p:spPr>
        <p:txBody>
          <a:bodyPr wrap="square" rtlCol="0">
            <a:spAutoFit/>
          </a:bodyPr>
          <a:lstStyle/>
          <a:p>
            <a:r>
              <a:rPr lang="en-US" dirty="0"/>
              <a:t>Does social transmission mean we just live in an echo chamber and all we get out are the biases we put in????</a:t>
            </a:r>
          </a:p>
        </p:txBody>
      </p:sp>
      <p:pic>
        <p:nvPicPr>
          <p:cNvPr id="10" name="Screen Shot 2016-05-26 at 2.41.01 PM.png" descr="Screen Shot 2016-05-26 at 2.41.01 PM.png">
            <a:extLst>
              <a:ext uri="{FF2B5EF4-FFF2-40B4-BE49-F238E27FC236}">
                <a16:creationId xmlns:a16="http://schemas.microsoft.com/office/drawing/2014/main" id="{49F8D615-60AA-2D40-BED2-0CA6B6AEBA6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85685" y="2508743"/>
            <a:ext cx="5256660" cy="1933678"/>
          </a:xfrm>
          <a:prstGeom prst="rect">
            <a:avLst/>
          </a:prstGeom>
          <a:ln w="12700">
            <a:miter lim="400000"/>
          </a:ln>
        </p:spPr>
      </p:pic>
      <p:sp>
        <p:nvSpPr>
          <p:cNvPr id="11" name="TextBox 10">
            <a:extLst>
              <a:ext uri="{FF2B5EF4-FFF2-40B4-BE49-F238E27FC236}">
                <a16:creationId xmlns:a16="http://schemas.microsoft.com/office/drawing/2014/main" id="{2FCDDA2F-2359-6D48-A003-DC2FFB213A9F}"/>
              </a:ext>
            </a:extLst>
          </p:cNvPr>
          <p:cNvSpPr txBox="1"/>
          <p:nvPr/>
        </p:nvSpPr>
        <p:spPr>
          <a:xfrm>
            <a:off x="1935768" y="5097824"/>
            <a:ext cx="3080218" cy="646331"/>
          </a:xfrm>
          <a:prstGeom prst="rect">
            <a:avLst/>
          </a:prstGeom>
          <a:noFill/>
        </p:spPr>
        <p:txBody>
          <a:bodyPr wrap="square" rtlCol="0">
            <a:spAutoFit/>
          </a:bodyPr>
          <a:lstStyle/>
          <a:p>
            <a:r>
              <a:rPr lang="en-US" dirty="0"/>
              <a:t>Or worse… one that amplifies the most extreme voices????</a:t>
            </a:r>
          </a:p>
        </p:txBody>
      </p:sp>
      <p:pic>
        <p:nvPicPr>
          <p:cNvPr id="12" name="Picture 11">
            <a:extLst>
              <a:ext uri="{FF2B5EF4-FFF2-40B4-BE49-F238E27FC236}">
                <a16:creationId xmlns:a16="http://schemas.microsoft.com/office/drawing/2014/main" id="{BD8E4F52-C468-8344-B0E5-2845E79B089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39973" y="4881219"/>
            <a:ext cx="1756827" cy="1725872"/>
          </a:xfrm>
          <a:prstGeom prst="rect">
            <a:avLst/>
          </a:prstGeom>
        </p:spPr>
      </p:pic>
    </p:spTree>
    <p:extLst>
      <p:ext uri="{BB962C8B-B14F-4D97-AF65-F5344CB8AC3E}">
        <p14:creationId xmlns:p14="http://schemas.microsoft.com/office/powerpoint/2010/main" val="45720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0602-855E-8345-92AB-59E13C150A47}"/>
              </a:ext>
            </a:extLst>
          </p:cNvPr>
          <p:cNvSpPr>
            <a:spLocks noGrp="1"/>
          </p:cNvSpPr>
          <p:nvPr>
            <p:ph type="title"/>
          </p:nvPr>
        </p:nvSpPr>
        <p:spPr/>
        <p:txBody>
          <a:bodyPr/>
          <a:lstStyle/>
          <a:p>
            <a:r>
              <a:rPr lang="en-US" dirty="0"/>
              <a:t>Not necessarily!</a:t>
            </a:r>
          </a:p>
        </p:txBody>
      </p:sp>
      <p:sp>
        <p:nvSpPr>
          <p:cNvPr id="3" name="TextBox 2">
            <a:extLst>
              <a:ext uri="{FF2B5EF4-FFF2-40B4-BE49-F238E27FC236}">
                <a16:creationId xmlns:a16="http://schemas.microsoft.com/office/drawing/2014/main" id="{DFCEBA9F-EC08-084C-B47D-23CB187CDD03}"/>
              </a:ext>
            </a:extLst>
          </p:cNvPr>
          <p:cNvSpPr txBox="1"/>
          <p:nvPr/>
        </p:nvSpPr>
        <p:spPr>
          <a:xfrm>
            <a:off x="1145824" y="5768866"/>
            <a:ext cx="1827744" cy="369332"/>
          </a:xfrm>
          <a:prstGeom prst="rect">
            <a:avLst/>
          </a:prstGeom>
          <a:noFill/>
        </p:spPr>
        <p:txBody>
          <a:bodyPr wrap="none" rtlCol="0">
            <a:spAutoFit/>
          </a:bodyPr>
          <a:lstStyle/>
          <a:p>
            <a:r>
              <a:rPr lang="en-US" dirty="0"/>
              <a:t>(Stout et al 2008)</a:t>
            </a:r>
          </a:p>
        </p:txBody>
      </p:sp>
      <p:pic>
        <p:nvPicPr>
          <p:cNvPr id="6" name="Picture 5">
            <a:extLst>
              <a:ext uri="{FF2B5EF4-FFF2-40B4-BE49-F238E27FC236}">
                <a16:creationId xmlns:a16="http://schemas.microsoft.com/office/drawing/2014/main" id="{B6D6EF29-2935-794B-A18B-E2F3B6A2EB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8650" y="1550197"/>
            <a:ext cx="2953156" cy="4135539"/>
          </a:xfrm>
          <a:prstGeom prst="rect">
            <a:avLst/>
          </a:prstGeom>
        </p:spPr>
      </p:pic>
      <p:sp>
        <p:nvSpPr>
          <p:cNvPr id="7" name="TextBox 6">
            <a:extLst>
              <a:ext uri="{FF2B5EF4-FFF2-40B4-BE49-F238E27FC236}">
                <a16:creationId xmlns:a16="http://schemas.microsoft.com/office/drawing/2014/main" id="{67C8DBC8-C352-0D4D-898F-CC8C732E89FC}"/>
              </a:ext>
            </a:extLst>
          </p:cNvPr>
          <p:cNvSpPr txBox="1"/>
          <p:nvPr/>
        </p:nvSpPr>
        <p:spPr>
          <a:xfrm>
            <a:off x="4137653" y="1520123"/>
            <a:ext cx="450118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Cumulative cultural evolution </a:t>
            </a:r>
            <a:r>
              <a:rPr lang="en-US" i="1" u="sng" dirty="0"/>
              <a:t>obviously</a:t>
            </a:r>
            <a:r>
              <a:rPr lang="en-US" dirty="0"/>
              <a:t> happens, the only question is how…</a:t>
            </a:r>
          </a:p>
          <a:p>
            <a:pPr marL="285750" indent="-285750">
              <a:buFont typeface="Arial" panose="020B0604020202020204" pitchFamily="34" charset="0"/>
              <a:buChar char="•"/>
            </a:pPr>
            <a:r>
              <a:rPr lang="en-US" dirty="0"/>
              <a:t>Improvements in stone making technology </a:t>
            </a:r>
            <a:r>
              <a:rPr lang="en-US" i="1" u="sng" dirty="0"/>
              <a:t>might</a:t>
            </a:r>
            <a:r>
              <a:rPr lang="en-US" dirty="0"/>
              <a:t> accompany biological evolution???</a:t>
            </a:r>
          </a:p>
          <a:p>
            <a:pPr marL="285750" indent="-285750">
              <a:buFont typeface="Arial" panose="020B0604020202020204" pitchFamily="34" charset="0"/>
              <a:buChar char="•"/>
            </a:pPr>
            <a:r>
              <a:rPr lang="en-US" dirty="0"/>
              <a:t>But of course that hardly explains lasers…</a:t>
            </a:r>
          </a:p>
        </p:txBody>
      </p:sp>
      <p:pic>
        <p:nvPicPr>
          <p:cNvPr id="9" name="Picture 8">
            <a:extLst>
              <a:ext uri="{FF2B5EF4-FFF2-40B4-BE49-F238E27FC236}">
                <a16:creationId xmlns:a16="http://schemas.microsoft.com/office/drawing/2014/main" id="{058B7CA6-F78C-0544-864B-3085FC983F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3162" y="3380673"/>
            <a:ext cx="1710168" cy="2148902"/>
          </a:xfrm>
          <a:prstGeom prst="rect">
            <a:avLst/>
          </a:prstGeom>
        </p:spPr>
      </p:pic>
    </p:spTree>
    <p:extLst>
      <p:ext uri="{BB962C8B-B14F-4D97-AF65-F5344CB8AC3E}">
        <p14:creationId xmlns:p14="http://schemas.microsoft.com/office/powerpoint/2010/main" val="1009780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0602-855E-8345-92AB-59E13C150A47}"/>
              </a:ext>
            </a:extLst>
          </p:cNvPr>
          <p:cNvSpPr>
            <a:spLocks noGrp="1"/>
          </p:cNvSpPr>
          <p:nvPr>
            <p:ph type="title"/>
          </p:nvPr>
        </p:nvSpPr>
        <p:spPr>
          <a:xfrm>
            <a:off x="0" y="218893"/>
            <a:ext cx="9144000" cy="681453"/>
          </a:xfrm>
        </p:spPr>
        <p:txBody>
          <a:bodyPr>
            <a:normAutofit/>
          </a:bodyPr>
          <a:lstStyle/>
          <a:p>
            <a:r>
              <a:rPr lang="en-US" sz="3200" dirty="0"/>
              <a:t>Cumulative cultural evolution for social artefacts</a:t>
            </a:r>
          </a:p>
        </p:txBody>
      </p:sp>
      <p:sp>
        <p:nvSpPr>
          <p:cNvPr id="8" name="TextBox 7">
            <a:extLst>
              <a:ext uri="{FF2B5EF4-FFF2-40B4-BE49-F238E27FC236}">
                <a16:creationId xmlns:a16="http://schemas.microsoft.com/office/drawing/2014/main" id="{BDF8C689-CACA-7C42-8455-28F1A45FFEFB}"/>
              </a:ext>
            </a:extLst>
          </p:cNvPr>
          <p:cNvSpPr txBox="1"/>
          <p:nvPr/>
        </p:nvSpPr>
        <p:spPr>
          <a:xfrm>
            <a:off x="3512618" y="749630"/>
            <a:ext cx="1624547" cy="369332"/>
          </a:xfrm>
          <a:prstGeom prst="rect">
            <a:avLst/>
          </a:prstGeom>
          <a:noFill/>
        </p:spPr>
        <p:txBody>
          <a:bodyPr wrap="none" rtlCol="0">
            <a:spAutoFit/>
          </a:bodyPr>
          <a:lstStyle/>
          <a:p>
            <a:r>
              <a:rPr lang="en-US" dirty="0"/>
              <a:t>(Fay et al 2018)</a:t>
            </a:r>
          </a:p>
        </p:txBody>
      </p:sp>
      <p:pic>
        <p:nvPicPr>
          <p:cNvPr id="5" name="Picture 4">
            <a:extLst>
              <a:ext uri="{FF2B5EF4-FFF2-40B4-BE49-F238E27FC236}">
                <a16:creationId xmlns:a16="http://schemas.microsoft.com/office/drawing/2014/main" id="{15754A0A-D4F8-2246-B956-A68D8FC2A9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1190" y="2102847"/>
            <a:ext cx="2703833" cy="3613904"/>
          </a:xfrm>
          <a:prstGeom prst="rect">
            <a:avLst/>
          </a:prstGeom>
        </p:spPr>
      </p:pic>
      <p:sp>
        <p:nvSpPr>
          <p:cNvPr id="10" name="TextBox 9">
            <a:extLst>
              <a:ext uri="{FF2B5EF4-FFF2-40B4-BE49-F238E27FC236}">
                <a16:creationId xmlns:a16="http://schemas.microsoft.com/office/drawing/2014/main" id="{AD428CF9-F017-D146-809A-28C4C74490C3}"/>
              </a:ext>
            </a:extLst>
          </p:cNvPr>
          <p:cNvSpPr txBox="1"/>
          <p:nvPr/>
        </p:nvSpPr>
        <p:spPr>
          <a:xfrm>
            <a:off x="4220979" y="1352397"/>
            <a:ext cx="3435928" cy="646331"/>
          </a:xfrm>
          <a:prstGeom prst="rect">
            <a:avLst/>
          </a:prstGeom>
          <a:noFill/>
        </p:spPr>
        <p:txBody>
          <a:bodyPr wrap="square" rtlCol="0">
            <a:spAutoFit/>
          </a:bodyPr>
          <a:lstStyle/>
          <a:p>
            <a:r>
              <a:rPr lang="en-US" dirty="0"/>
              <a:t>The “instruction giver” has a map with a route marked out on it</a:t>
            </a:r>
          </a:p>
        </p:txBody>
      </p:sp>
      <p:sp>
        <p:nvSpPr>
          <p:cNvPr id="11" name="TextBox 10">
            <a:extLst>
              <a:ext uri="{FF2B5EF4-FFF2-40B4-BE49-F238E27FC236}">
                <a16:creationId xmlns:a16="http://schemas.microsoft.com/office/drawing/2014/main" id="{D8EDBAC9-2D9C-8841-AA21-47CDBEAF613F}"/>
              </a:ext>
            </a:extLst>
          </p:cNvPr>
          <p:cNvSpPr txBox="1"/>
          <p:nvPr/>
        </p:nvSpPr>
        <p:spPr>
          <a:xfrm>
            <a:off x="4220979" y="2414692"/>
            <a:ext cx="3435928" cy="646331"/>
          </a:xfrm>
          <a:prstGeom prst="rect">
            <a:avLst/>
          </a:prstGeom>
          <a:noFill/>
        </p:spPr>
        <p:txBody>
          <a:bodyPr wrap="square" rtlCol="0">
            <a:spAutoFit/>
          </a:bodyPr>
          <a:lstStyle/>
          <a:p>
            <a:r>
              <a:rPr lang="en-US" dirty="0"/>
              <a:t>The “instruction follower” has the same map without the route</a:t>
            </a:r>
          </a:p>
        </p:txBody>
      </p:sp>
      <p:sp>
        <p:nvSpPr>
          <p:cNvPr id="12" name="TextBox 11">
            <a:extLst>
              <a:ext uri="{FF2B5EF4-FFF2-40B4-BE49-F238E27FC236}">
                <a16:creationId xmlns:a16="http://schemas.microsoft.com/office/drawing/2014/main" id="{D33D4090-051E-934E-8CBC-D9A0DABD0879}"/>
              </a:ext>
            </a:extLst>
          </p:cNvPr>
          <p:cNvSpPr txBox="1"/>
          <p:nvPr/>
        </p:nvSpPr>
        <p:spPr>
          <a:xfrm>
            <a:off x="3729143" y="3526106"/>
            <a:ext cx="4419600" cy="646331"/>
          </a:xfrm>
          <a:prstGeom prst="rect">
            <a:avLst/>
          </a:prstGeom>
          <a:noFill/>
        </p:spPr>
        <p:txBody>
          <a:bodyPr wrap="square" rtlCol="0">
            <a:spAutoFit/>
          </a:bodyPr>
          <a:lstStyle/>
          <a:p>
            <a:r>
              <a:rPr lang="en-US" dirty="0"/>
              <a:t>The instruction giver has to describe the path to be drawn via text messaging (in 10 mins)</a:t>
            </a:r>
          </a:p>
        </p:txBody>
      </p:sp>
      <p:sp>
        <p:nvSpPr>
          <p:cNvPr id="13" name="Down Arrow 12">
            <a:extLst>
              <a:ext uri="{FF2B5EF4-FFF2-40B4-BE49-F238E27FC236}">
                <a16:creationId xmlns:a16="http://schemas.microsoft.com/office/drawing/2014/main" id="{4FC33F39-7195-7F41-B784-885C58F8C9EE}"/>
              </a:ext>
            </a:extLst>
          </p:cNvPr>
          <p:cNvSpPr/>
          <p:nvPr/>
        </p:nvSpPr>
        <p:spPr>
          <a:xfrm>
            <a:off x="5474816" y="2028433"/>
            <a:ext cx="928255" cy="357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8CC9EB31-254A-0A49-A9C0-595A8ED1F889}"/>
              </a:ext>
            </a:extLst>
          </p:cNvPr>
          <p:cNvSpPr/>
          <p:nvPr/>
        </p:nvSpPr>
        <p:spPr>
          <a:xfrm>
            <a:off x="5460962" y="3089440"/>
            <a:ext cx="928255" cy="357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B2BC6C94-4515-4146-8C05-FACE81E6C525}"/>
              </a:ext>
            </a:extLst>
          </p:cNvPr>
          <p:cNvSpPr/>
          <p:nvPr/>
        </p:nvSpPr>
        <p:spPr>
          <a:xfrm>
            <a:off x="4467700" y="4227815"/>
            <a:ext cx="928255" cy="357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379083E-1D3A-EA4B-85BD-0E690DD699F8}"/>
              </a:ext>
            </a:extLst>
          </p:cNvPr>
          <p:cNvSpPr txBox="1"/>
          <p:nvPr/>
        </p:nvSpPr>
        <p:spPr>
          <a:xfrm>
            <a:off x="3288870" y="4628049"/>
            <a:ext cx="2798619" cy="646331"/>
          </a:xfrm>
          <a:prstGeom prst="rect">
            <a:avLst/>
          </a:prstGeom>
          <a:noFill/>
        </p:spPr>
        <p:txBody>
          <a:bodyPr wrap="square" rtlCol="0">
            <a:spAutoFit/>
          </a:bodyPr>
          <a:lstStyle/>
          <a:p>
            <a:r>
              <a:rPr lang="en-US" dirty="0"/>
              <a:t>(observation) The follower cannot send messages</a:t>
            </a:r>
          </a:p>
        </p:txBody>
      </p:sp>
      <p:sp>
        <p:nvSpPr>
          <p:cNvPr id="18" name="Down Arrow 17">
            <a:extLst>
              <a:ext uri="{FF2B5EF4-FFF2-40B4-BE49-F238E27FC236}">
                <a16:creationId xmlns:a16="http://schemas.microsoft.com/office/drawing/2014/main" id="{36B8874B-64BB-3E40-AA8B-089D8C1ABDE2}"/>
              </a:ext>
            </a:extLst>
          </p:cNvPr>
          <p:cNvSpPr/>
          <p:nvPr/>
        </p:nvSpPr>
        <p:spPr>
          <a:xfrm>
            <a:off x="6451910" y="4241074"/>
            <a:ext cx="928255" cy="357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792C61B-DEAE-3342-9B59-24017B83C480}"/>
              </a:ext>
            </a:extLst>
          </p:cNvPr>
          <p:cNvSpPr txBox="1"/>
          <p:nvPr/>
        </p:nvSpPr>
        <p:spPr>
          <a:xfrm>
            <a:off x="6087489" y="4628557"/>
            <a:ext cx="2798619" cy="646331"/>
          </a:xfrm>
          <a:prstGeom prst="rect">
            <a:avLst/>
          </a:prstGeom>
          <a:noFill/>
        </p:spPr>
        <p:txBody>
          <a:bodyPr wrap="square" rtlCol="0">
            <a:spAutoFit/>
          </a:bodyPr>
          <a:lstStyle/>
          <a:p>
            <a:r>
              <a:rPr lang="en-US" dirty="0"/>
              <a:t>(coordination) They can text back and forth</a:t>
            </a:r>
          </a:p>
        </p:txBody>
      </p:sp>
      <p:sp>
        <p:nvSpPr>
          <p:cNvPr id="20" name="Down Arrow 19">
            <a:extLst>
              <a:ext uri="{FF2B5EF4-FFF2-40B4-BE49-F238E27FC236}">
                <a16:creationId xmlns:a16="http://schemas.microsoft.com/office/drawing/2014/main" id="{DEB39332-09FB-6A46-9622-3AB3B36752F8}"/>
              </a:ext>
            </a:extLst>
          </p:cNvPr>
          <p:cNvSpPr/>
          <p:nvPr/>
        </p:nvSpPr>
        <p:spPr>
          <a:xfrm>
            <a:off x="4467699" y="5341972"/>
            <a:ext cx="928255" cy="357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C284543-7B5C-9644-8C6D-37A82E27BF00}"/>
              </a:ext>
            </a:extLst>
          </p:cNvPr>
          <p:cNvSpPr txBox="1"/>
          <p:nvPr/>
        </p:nvSpPr>
        <p:spPr>
          <a:xfrm>
            <a:off x="3399693" y="5767580"/>
            <a:ext cx="5216768" cy="646331"/>
          </a:xfrm>
          <a:prstGeom prst="rect">
            <a:avLst/>
          </a:prstGeom>
          <a:noFill/>
        </p:spPr>
        <p:txBody>
          <a:bodyPr wrap="square" rtlCol="0">
            <a:spAutoFit/>
          </a:bodyPr>
          <a:lstStyle/>
          <a:p>
            <a:r>
              <a:rPr lang="en-US" dirty="0"/>
              <a:t>The follower becomes the new instruction giver for the next iteration using a new map and new route</a:t>
            </a:r>
          </a:p>
        </p:txBody>
      </p:sp>
      <p:sp>
        <p:nvSpPr>
          <p:cNvPr id="22" name="Down Arrow 21">
            <a:extLst>
              <a:ext uri="{FF2B5EF4-FFF2-40B4-BE49-F238E27FC236}">
                <a16:creationId xmlns:a16="http://schemas.microsoft.com/office/drawing/2014/main" id="{9683471C-2B6A-2243-82C1-F70B5EA0966B}"/>
              </a:ext>
            </a:extLst>
          </p:cNvPr>
          <p:cNvSpPr/>
          <p:nvPr/>
        </p:nvSpPr>
        <p:spPr>
          <a:xfrm>
            <a:off x="6451910" y="5341972"/>
            <a:ext cx="928255" cy="357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99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Screen Shot 2016-05-26 at 2.05.50 PM.png" descr="Screen Shot 2016-05-26 at 2.05.50 PM.png"/>
          <p:cNvPicPr>
            <a:picLocks noChangeAspect="1"/>
          </p:cNvPicPr>
          <p:nvPr/>
        </p:nvPicPr>
        <p:blipFill>
          <a:blip r:embed="rId2">
            <a:extLst/>
          </a:blip>
          <a:stretch>
            <a:fillRect/>
          </a:stretch>
        </p:blipFill>
        <p:spPr>
          <a:xfrm>
            <a:off x="930225" y="365714"/>
            <a:ext cx="6340946" cy="6126573"/>
          </a:xfrm>
          <a:prstGeom prst="rect">
            <a:avLst/>
          </a:prstGeom>
          <a:ln w="12700">
            <a:miter lim="400000"/>
          </a:ln>
        </p:spPr>
      </p:pic>
      <p:sp>
        <p:nvSpPr>
          <p:cNvPr id="98" name="Rectangle"/>
          <p:cNvSpPr/>
          <p:nvPr/>
        </p:nvSpPr>
        <p:spPr>
          <a:xfrm>
            <a:off x="4964292" y="273805"/>
            <a:ext cx="3004677" cy="6413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99" name="Rectangle"/>
          <p:cNvSpPr/>
          <p:nvPr/>
        </p:nvSpPr>
        <p:spPr>
          <a:xfrm>
            <a:off x="133503" y="2680211"/>
            <a:ext cx="5475954" cy="425349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00" name="Line"/>
          <p:cNvSpPr/>
          <p:nvPr/>
        </p:nvSpPr>
        <p:spPr>
          <a:xfrm>
            <a:off x="2719503" y="1458516"/>
            <a:ext cx="507524"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6" name="TextBox 5">
            <a:extLst>
              <a:ext uri="{FF2B5EF4-FFF2-40B4-BE49-F238E27FC236}">
                <a16:creationId xmlns:a16="http://schemas.microsoft.com/office/drawing/2014/main" id="{F5C11885-28DF-144B-89C7-1CA53F322F50}"/>
              </a:ext>
            </a:extLst>
          </p:cNvPr>
          <p:cNvSpPr txBox="1"/>
          <p:nvPr/>
        </p:nvSpPr>
        <p:spPr>
          <a:xfrm>
            <a:off x="1959472" y="3111115"/>
            <a:ext cx="2987228" cy="369332"/>
          </a:xfrm>
          <a:prstGeom prst="rect">
            <a:avLst/>
          </a:prstGeom>
          <a:noFill/>
        </p:spPr>
        <p:txBody>
          <a:bodyPr wrap="none" rtlCol="0">
            <a:spAutoFit/>
          </a:bodyPr>
          <a:lstStyle/>
          <a:p>
            <a:r>
              <a:rPr lang="en-US" dirty="0"/>
              <a:t>Person #2 attempts to copy it</a:t>
            </a:r>
          </a:p>
        </p:txBody>
      </p:sp>
    </p:spTree>
    <p:extLst>
      <p:ext uri="{BB962C8B-B14F-4D97-AF65-F5344CB8AC3E}">
        <p14:creationId xmlns:p14="http://schemas.microsoft.com/office/powerpoint/2010/main" val="2209347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0602-855E-8345-92AB-59E13C150A47}"/>
              </a:ext>
            </a:extLst>
          </p:cNvPr>
          <p:cNvSpPr>
            <a:spLocks noGrp="1"/>
          </p:cNvSpPr>
          <p:nvPr>
            <p:ph type="title"/>
          </p:nvPr>
        </p:nvSpPr>
        <p:spPr>
          <a:xfrm>
            <a:off x="0" y="218893"/>
            <a:ext cx="9144000" cy="681453"/>
          </a:xfrm>
        </p:spPr>
        <p:txBody>
          <a:bodyPr>
            <a:normAutofit/>
          </a:bodyPr>
          <a:lstStyle/>
          <a:p>
            <a:r>
              <a:rPr lang="en-US" sz="3200" dirty="0"/>
              <a:t>Cumulative cultural evolution for social artefacts</a:t>
            </a:r>
          </a:p>
        </p:txBody>
      </p:sp>
      <p:sp>
        <p:nvSpPr>
          <p:cNvPr id="8" name="TextBox 7">
            <a:extLst>
              <a:ext uri="{FF2B5EF4-FFF2-40B4-BE49-F238E27FC236}">
                <a16:creationId xmlns:a16="http://schemas.microsoft.com/office/drawing/2014/main" id="{BDF8C689-CACA-7C42-8455-28F1A45FFEFB}"/>
              </a:ext>
            </a:extLst>
          </p:cNvPr>
          <p:cNvSpPr txBox="1"/>
          <p:nvPr/>
        </p:nvSpPr>
        <p:spPr>
          <a:xfrm>
            <a:off x="3512618" y="749630"/>
            <a:ext cx="1624547" cy="369332"/>
          </a:xfrm>
          <a:prstGeom prst="rect">
            <a:avLst/>
          </a:prstGeom>
          <a:noFill/>
        </p:spPr>
        <p:txBody>
          <a:bodyPr wrap="none" rtlCol="0">
            <a:spAutoFit/>
          </a:bodyPr>
          <a:lstStyle/>
          <a:p>
            <a:r>
              <a:rPr lang="en-US" dirty="0"/>
              <a:t>(Fay et al 2018)</a:t>
            </a:r>
          </a:p>
        </p:txBody>
      </p:sp>
      <p:pic>
        <p:nvPicPr>
          <p:cNvPr id="5" name="Picture 4">
            <a:extLst>
              <a:ext uri="{FF2B5EF4-FFF2-40B4-BE49-F238E27FC236}">
                <a16:creationId xmlns:a16="http://schemas.microsoft.com/office/drawing/2014/main" id="{15754A0A-D4F8-2246-B956-A68D8FC2A9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3252" y="1821493"/>
            <a:ext cx="1549147" cy="2070568"/>
          </a:xfrm>
          <a:prstGeom prst="rect">
            <a:avLst/>
          </a:prstGeom>
        </p:spPr>
      </p:pic>
      <p:pic>
        <p:nvPicPr>
          <p:cNvPr id="4" name="Picture 3">
            <a:extLst>
              <a:ext uri="{FF2B5EF4-FFF2-40B4-BE49-F238E27FC236}">
                <a16:creationId xmlns:a16="http://schemas.microsoft.com/office/drawing/2014/main" id="{8F3A06EB-6E15-BB4D-8094-85C838CD08E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86000" y="1813944"/>
            <a:ext cx="1512277" cy="2066394"/>
          </a:xfrm>
          <a:prstGeom prst="rect">
            <a:avLst/>
          </a:prstGeom>
        </p:spPr>
      </p:pic>
      <p:pic>
        <p:nvPicPr>
          <p:cNvPr id="7" name="Picture 6">
            <a:extLst>
              <a:ext uri="{FF2B5EF4-FFF2-40B4-BE49-F238E27FC236}">
                <a16:creationId xmlns:a16="http://schemas.microsoft.com/office/drawing/2014/main" id="{A24993F8-52CA-6249-BBF4-9274CDE04CD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91878" y="1821492"/>
            <a:ext cx="1501780" cy="2058845"/>
          </a:xfrm>
          <a:prstGeom prst="rect">
            <a:avLst/>
          </a:prstGeom>
        </p:spPr>
      </p:pic>
      <p:pic>
        <p:nvPicPr>
          <p:cNvPr id="23" name="Picture 22">
            <a:extLst>
              <a:ext uri="{FF2B5EF4-FFF2-40B4-BE49-F238E27FC236}">
                <a16:creationId xmlns:a16="http://schemas.microsoft.com/office/drawing/2014/main" id="{E5F4BDE6-D416-4E42-BB5C-A3E27F47D9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3251" y="4283339"/>
            <a:ext cx="1549147" cy="2070568"/>
          </a:xfrm>
          <a:prstGeom prst="rect">
            <a:avLst/>
          </a:prstGeom>
        </p:spPr>
      </p:pic>
      <p:pic>
        <p:nvPicPr>
          <p:cNvPr id="14" name="Picture 13">
            <a:extLst>
              <a:ext uri="{FF2B5EF4-FFF2-40B4-BE49-F238E27FC236}">
                <a16:creationId xmlns:a16="http://schemas.microsoft.com/office/drawing/2014/main" id="{26D7F4AF-5D1B-1A41-9D15-8083314D9AD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86000" y="4283340"/>
            <a:ext cx="1499080" cy="2070568"/>
          </a:xfrm>
          <a:prstGeom prst="rect">
            <a:avLst/>
          </a:prstGeom>
        </p:spPr>
      </p:pic>
      <p:pic>
        <p:nvPicPr>
          <p:cNvPr id="25" name="Picture 24">
            <a:extLst>
              <a:ext uri="{FF2B5EF4-FFF2-40B4-BE49-F238E27FC236}">
                <a16:creationId xmlns:a16="http://schemas.microsoft.com/office/drawing/2014/main" id="{D60E8968-B64E-CB4B-9609-34094584AC4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91878" y="4283340"/>
            <a:ext cx="1511659" cy="2070568"/>
          </a:xfrm>
          <a:prstGeom prst="rect">
            <a:avLst/>
          </a:prstGeom>
        </p:spPr>
      </p:pic>
      <p:sp>
        <p:nvSpPr>
          <p:cNvPr id="26" name="TextBox 25">
            <a:extLst>
              <a:ext uri="{FF2B5EF4-FFF2-40B4-BE49-F238E27FC236}">
                <a16:creationId xmlns:a16="http://schemas.microsoft.com/office/drawing/2014/main" id="{2EF641E8-A491-894D-B73C-294A03105BBE}"/>
              </a:ext>
            </a:extLst>
          </p:cNvPr>
          <p:cNvSpPr txBox="1"/>
          <p:nvPr/>
        </p:nvSpPr>
        <p:spPr>
          <a:xfrm>
            <a:off x="5861537" y="2074985"/>
            <a:ext cx="3200401" cy="646331"/>
          </a:xfrm>
          <a:prstGeom prst="rect">
            <a:avLst/>
          </a:prstGeom>
          <a:noFill/>
        </p:spPr>
        <p:txBody>
          <a:bodyPr wrap="square" rtlCol="0">
            <a:spAutoFit/>
          </a:bodyPr>
          <a:lstStyle/>
          <a:p>
            <a:r>
              <a:rPr lang="en-US" dirty="0"/>
              <a:t>Reproduction accuracy is given by the size of the grey area</a:t>
            </a:r>
          </a:p>
        </p:txBody>
      </p:sp>
      <p:sp>
        <p:nvSpPr>
          <p:cNvPr id="27" name="TextBox 26">
            <a:extLst>
              <a:ext uri="{FF2B5EF4-FFF2-40B4-BE49-F238E27FC236}">
                <a16:creationId xmlns:a16="http://schemas.microsoft.com/office/drawing/2014/main" id="{89F71A4A-3671-FE4A-A32D-CE9180E3F9F5}"/>
              </a:ext>
            </a:extLst>
          </p:cNvPr>
          <p:cNvSpPr txBox="1"/>
          <p:nvPr/>
        </p:nvSpPr>
        <p:spPr>
          <a:xfrm>
            <a:off x="5861536" y="2856777"/>
            <a:ext cx="3200401" cy="923330"/>
          </a:xfrm>
          <a:prstGeom prst="rect">
            <a:avLst/>
          </a:prstGeom>
          <a:noFill/>
        </p:spPr>
        <p:txBody>
          <a:bodyPr wrap="square" rtlCol="0">
            <a:spAutoFit/>
          </a:bodyPr>
          <a:lstStyle/>
          <a:p>
            <a:r>
              <a:rPr lang="en-US" dirty="0"/>
              <a:t>Low accuracy map means there are bigger deviations (black) between the two curves</a:t>
            </a:r>
          </a:p>
        </p:txBody>
      </p:sp>
      <p:sp>
        <p:nvSpPr>
          <p:cNvPr id="28" name="TextBox 27">
            <a:extLst>
              <a:ext uri="{FF2B5EF4-FFF2-40B4-BE49-F238E27FC236}">
                <a16:creationId xmlns:a16="http://schemas.microsoft.com/office/drawing/2014/main" id="{ADA8837A-C0AD-684E-94A6-275529F97C53}"/>
              </a:ext>
            </a:extLst>
          </p:cNvPr>
          <p:cNvSpPr txBox="1"/>
          <p:nvPr/>
        </p:nvSpPr>
        <p:spPr>
          <a:xfrm>
            <a:off x="5861535" y="4216082"/>
            <a:ext cx="3200401" cy="923330"/>
          </a:xfrm>
          <a:prstGeom prst="rect">
            <a:avLst/>
          </a:prstGeom>
          <a:noFill/>
        </p:spPr>
        <p:txBody>
          <a:bodyPr wrap="square" rtlCol="0">
            <a:spAutoFit/>
          </a:bodyPr>
          <a:lstStyle/>
          <a:p>
            <a:r>
              <a:rPr lang="en-US" dirty="0"/>
              <a:t>High accuracy map means there are very few black pixels and many grey pixels</a:t>
            </a:r>
          </a:p>
        </p:txBody>
      </p:sp>
    </p:spTree>
    <p:extLst>
      <p:ext uri="{BB962C8B-B14F-4D97-AF65-F5344CB8AC3E}">
        <p14:creationId xmlns:p14="http://schemas.microsoft.com/office/powerpoint/2010/main" val="5250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0602-855E-8345-92AB-59E13C150A47}"/>
              </a:ext>
            </a:extLst>
          </p:cNvPr>
          <p:cNvSpPr>
            <a:spLocks noGrp="1"/>
          </p:cNvSpPr>
          <p:nvPr>
            <p:ph type="title"/>
          </p:nvPr>
        </p:nvSpPr>
        <p:spPr>
          <a:xfrm>
            <a:off x="0" y="218893"/>
            <a:ext cx="9144000" cy="681453"/>
          </a:xfrm>
        </p:spPr>
        <p:txBody>
          <a:bodyPr>
            <a:normAutofit/>
          </a:bodyPr>
          <a:lstStyle/>
          <a:p>
            <a:r>
              <a:rPr lang="en-US" sz="3200" dirty="0"/>
              <a:t>Cumulative cultural evolution for social artefacts</a:t>
            </a:r>
          </a:p>
        </p:txBody>
      </p:sp>
      <p:sp>
        <p:nvSpPr>
          <p:cNvPr id="8" name="TextBox 7">
            <a:extLst>
              <a:ext uri="{FF2B5EF4-FFF2-40B4-BE49-F238E27FC236}">
                <a16:creationId xmlns:a16="http://schemas.microsoft.com/office/drawing/2014/main" id="{BDF8C689-CACA-7C42-8455-28F1A45FFEFB}"/>
              </a:ext>
            </a:extLst>
          </p:cNvPr>
          <p:cNvSpPr txBox="1"/>
          <p:nvPr/>
        </p:nvSpPr>
        <p:spPr>
          <a:xfrm>
            <a:off x="3512618" y="749630"/>
            <a:ext cx="1624547" cy="369332"/>
          </a:xfrm>
          <a:prstGeom prst="rect">
            <a:avLst/>
          </a:prstGeom>
          <a:noFill/>
        </p:spPr>
        <p:txBody>
          <a:bodyPr wrap="none" rtlCol="0">
            <a:spAutoFit/>
          </a:bodyPr>
          <a:lstStyle/>
          <a:p>
            <a:r>
              <a:rPr lang="en-US" dirty="0"/>
              <a:t>(Fay et al 2018)</a:t>
            </a:r>
          </a:p>
        </p:txBody>
      </p:sp>
      <p:sp>
        <p:nvSpPr>
          <p:cNvPr id="26" name="TextBox 25">
            <a:extLst>
              <a:ext uri="{FF2B5EF4-FFF2-40B4-BE49-F238E27FC236}">
                <a16:creationId xmlns:a16="http://schemas.microsoft.com/office/drawing/2014/main" id="{2EF641E8-A491-894D-B73C-294A03105BBE}"/>
              </a:ext>
            </a:extLst>
          </p:cNvPr>
          <p:cNvSpPr txBox="1"/>
          <p:nvPr/>
        </p:nvSpPr>
        <p:spPr>
          <a:xfrm>
            <a:off x="5486399" y="1652954"/>
            <a:ext cx="320040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408 participants</a:t>
            </a:r>
          </a:p>
          <a:p>
            <a:pPr marL="285750" indent="-285750">
              <a:buFont typeface="Arial" panose="020B0604020202020204" pitchFamily="34" charset="0"/>
              <a:buChar char="•"/>
            </a:pPr>
            <a:r>
              <a:rPr lang="en-US" dirty="0"/>
              <a:t>51 x 8-person chains</a:t>
            </a:r>
          </a:p>
          <a:p>
            <a:pPr marL="285750" indent="-285750">
              <a:buFont typeface="Arial" panose="020B0604020202020204" pitchFamily="34" charset="0"/>
              <a:buChar char="•"/>
            </a:pPr>
            <a:r>
              <a:rPr lang="en-US" dirty="0"/>
              <a:t>25 coordination chains</a:t>
            </a:r>
          </a:p>
          <a:p>
            <a:pPr marL="285750" indent="-285750">
              <a:buFont typeface="Arial" panose="020B0604020202020204" pitchFamily="34" charset="0"/>
              <a:buChar char="•"/>
            </a:pPr>
            <a:r>
              <a:rPr lang="en-US" dirty="0"/>
              <a:t>26 observation chains </a:t>
            </a:r>
          </a:p>
        </p:txBody>
      </p:sp>
      <p:pic>
        <p:nvPicPr>
          <p:cNvPr id="6" name="Picture 5">
            <a:extLst>
              <a:ext uri="{FF2B5EF4-FFF2-40B4-BE49-F238E27FC236}">
                <a16:creationId xmlns:a16="http://schemas.microsoft.com/office/drawing/2014/main" id="{ED3C26FF-8907-0A4D-B8AB-4374949EC4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720" y="1431084"/>
            <a:ext cx="5093162" cy="4067040"/>
          </a:xfrm>
          <a:prstGeom prst="rect">
            <a:avLst/>
          </a:prstGeom>
        </p:spPr>
      </p:pic>
      <p:sp>
        <p:nvSpPr>
          <p:cNvPr id="15" name="TextBox 14">
            <a:extLst>
              <a:ext uri="{FF2B5EF4-FFF2-40B4-BE49-F238E27FC236}">
                <a16:creationId xmlns:a16="http://schemas.microsoft.com/office/drawing/2014/main" id="{F41F191C-2C37-344F-95F4-69D7FC62FE98}"/>
              </a:ext>
            </a:extLst>
          </p:cNvPr>
          <p:cNvSpPr txBox="1"/>
          <p:nvPr/>
        </p:nvSpPr>
        <p:spPr>
          <a:xfrm>
            <a:off x="5486398" y="3200400"/>
            <a:ext cx="320040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Both conditions show improvement across generations</a:t>
            </a:r>
          </a:p>
          <a:p>
            <a:pPr marL="285750" indent="-285750">
              <a:buFont typeface="Arial" panose="020B0604020202020204" pitchFamily="34" charset="0"/>
              <a:buChar char="•"/>
            </a:pPr>
            <a:r>
              <a:rPr lang="en-US" dirty="0"/>
              <a:t>Slightly higher fidelity in the social coordination condition</a:t>
            </a:r>
          </a:p>
          <a:p>
            <a:pPr marL="285750" indent="-285750">
              <a:buFont typeface="Arial" panose="020B0604020202020204" pitchFamily="34" charset="0"/>
              <a:buChar char="•"/>
            </a:pPr>
            <a:r>
              <a:rPr lang="en-US" dirty="0"/>
              <a:t>These two factors account for about 30% of all variability</a:t>
            </a:r>
          </a:p>
          <a:p>
            <a:pPr marL="285750" indent="-285750">
              <a:buFont typeface="Arial" panose="020B0604020202020204" pitchFamily="34" charset="0"/>
              <a:buChar char="•"/>
            </a:pPr>
            <a:r>
              <a:rPr lang="en-US" dirty="0"/>
              <a:t>But </a:t>
            </a:r>
            <a:r>
              <a:rPr lang="en-US" i="1" u="sng" dirty="0"/>
              <a:t>how</a:t>
            </a:r>
            <a:r>
              <a:rPr lang="en-US" dirty="0"/>
              <a:t>????</a:t>
            </a:r>
          </a:p>
        </p:txBody>
      </p:sp>
    </p:spTree>
    <p:extLst>
      <p:ext uri="{BB962C8B-B14F-4D97-AF65-F5344CB8AC3E}">
        <p14:creationId xmlns:p14="http://schemas.microsoft.com/office/powerpoint/2010/main" val="4152692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0602-855E-8345-92AB-59E13C150A47}"/>
              </a:ext>
            </a:extLst>
          </p:cNvPr>
          <p:cNvSpPr>
            <a:spLocks noGrp="1"/>
          </p:cNvSpPr>
          <p:nvPr>
            <p:ph type="title"/>
          </p:nvPr>
        </p:nvSpPr>
        <p:spPr>
          <a:xfrm>
            <a:off x="0" y="218893"/>
            <a:ext cx="9144000" cy="681453"/>
          </a:xfrm>
        </p:spPr>
        <p:txBody>
          <a:bodyPr>
            <a:normAutofit/>
          </a:bodyPr>
          <a:lstStyle/>
          <a:p>
            <a:r>
              <a:rPr lang="en-US" sz="3200" dirty="0"/>
              <a:t>Cumulative cultural evolution for social artefacts</a:t>
            </a:r>
          </a:p>
        </p:txBody>
      </p:sp>
      <p:sp>
        <p:nvSpPr>
          <p:cNvPr id="8" name="TextBox 7">
            <a:extLst>
              <a:ext uri="{FF2B5EF4-FFF2-40B4-BE49-F238E27FC236}">
                <a16:creationId xmlns:a16="http://schemas.microsoft.com/office/drawing/2014/main" id="{BDF8C689-CACA-7C42-8455-28F1A45FFEFB}"/>
              </a:ext>
            </a:extLst>
          </p:cNvPr>
          <p:cNvSpPr txBox="1"/>
          <p:nvPr/>
        </p:nvSpPr>
        <p:spPr>
          <a:xfrm>
            <a:off x="3512618" y="749630"/>
            <a:ext cx="1624547" cy="369332"/>
          </a:xfrm>
          <a:prstGeom prst="rect">
            <a:avLst/>
          </a:prstGeom>
          <a:noFill/>
        </p:spPr>
        <p:txBody>
          <a:bodyPr wrap="none" rtlCol="0">
            <a:spAutoFit/>
          </a:bodyPr>
          <a:lstStyle/>
          <a:p>
            <a:r>
              <a:rPr lang="en-US" dirty="0"/>
              <a:t>(Fay et al 2018)</a:t>
            </a:r>
          </a:p>
        </p:txBody>
      </p:sp>
      <p:sp>
        <p:nvSpPr>
          <p:cNvPr id="26" name="TextBox 25">
            <a:extLst>
              <a:ext uri="{FF2B5EF4-FFF2-40B4-BE49-F238E27FC236}">
                <a16:creationId xmlns:a16="http://schemas.microsoft.com/office/drawing/2014/main" id="{2EF641E8-A491-894D-B73C-294A03105BBE}"/>
              </a:ext>
            </a:extLst>
          </p:cNvPr>
          <p:cNvSpPr txBox="1"/>
          <p:nvPr/>
        </p:nvSpPr>
        <p:spPr>
          <a:xfrm>
            <a:off x="5298829" y="1826782"/>
            <a:ext cx="3540371" cy="3416320"/>
          </a:xfrm>
          <a:prstGeom prst="rect">
            <a:avLst/>
          </a:prstGeom>
          <a:noFill/>
        </p:spPr>
        <p:txBody>
          <a:bodyPr wrap="square" rtlCol="0">
            <a:spAutoFit/>
          </a:bodyPr>
          <a:lstStyle/>
          <a:p>
            <a:pPr marL="285750" indent="-285750">
              <a:buFont typeface="Arial" panose="020B0604020202020204" pitchFamily="34" charset="0"/>
              <a:buChar char="•"/>
            </a:pPr>
            <a:r>
              <a:rPr lang="en-US" dirty="0"/>
              <a:t>Use more good words!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8AD8"/>
                </a:solidFill>
              </a:rPr>
              <a:t>Positive words </a:t>
            </a:r>
            <a:r>
              <a:rPr lang="en-US" dirty="0"/>
              <a:t>are those that correlate with better solutions. </a:t>
            </a:r>
          </a:p>
          <a:p>
            <a:pPr marL="285750" indent="-285750">
              <a:buFont typeface="Arial" panose="020B0604020202020204" pitchFamily="34" charset="0"/>
              <a:buChar char="•"/>
            </a:pPr>
            <a:r>
              <a:rPr lang="en-US" dirty="0"/>
              <a:t>The proportion of positive words increased across generations in both conditions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chemeClr val="accent6"/>
                </a:solidFill>
              </a:rPr>
              <a:t>Negative words </a:t>
            </a:r>
            <a:r>
              <a:rPr lang="en-US" dirty="0"/>
              <a:t>are those that correlate with bad solutions</a:t>
            </a:r>
          </a:p>
          <a:p>
            <a:pPr marL="285750" indent="-285750">
              <a:buFont typeface="Arial" panose="020B0604020202020204" pitchFamily="34" charset="0"/>
              <a:buChar char="•"/>
            </a:pPr>
            <a:r>
              <a:rPr lang="en-US" dirty="0"/>
              <a:t>The negative words decline across generations but not much</a:t>
            </a:r>
          </a:p>
        </p:txBody>
      </p:sp>
      <p:pic>
        <p:nvPicPr>
          <p:cNvPr id="4" name="Picture 3">
            <a:extLst>
              <a:ext uri="{FF2B5EF4-FFF2-40B4-BE49-F238E27FC236}">
                <a16:creationId xmlns:a16="http://schemas.microsoft.com/office/drawing/2014/main" id="{67F93309-F4D2-B540-864E-D177D83B4635}"/>
              </a:ext>
            </a:extLst>
          </p:cNvPr>
          <p:cNvPicPr>
            <a:picLocks noChangeAspect="1"/>
          </p:cNvPicPr>
          <p:nvPr/>
        </p:nvPicPr>
        <p:blipFill>
          <a:blip r:embed="rId3"/>
          <a:stretch>
            <a:fillRect/>
          </a:stretch>
        </p:blipFill>
        <p:spPr>
          <a:xfrm>
            <a:off x="209814" y="1524868"/>
            <a:ext cx="4918049" cy="4020148"/>
          </a:xfrm>
          <a:prstGeom prst="rect">
            <a:avLst/>
          </a:prstGeom>
        </p:spPr>
      </p:pic>
    </p:spTree>
    <p:extLst>
      <p:ext uri="{BB962C8B-B14F-4D97-AF65-F5344CB8AC3E}">
        <p14:creationId xmlns:p14="http://schemas.microsoft.com/office/powerpoint/2010/main" val="3725278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0602-855E-8345-92AB-59E13C150A47}"/>
              </a:ext>
            </a:extLst>
          </p:cNvPr>
          <p:cNvSpPr>
            <a:spLocks noGrp="1"/>
          </p:cNvSpPr>
          <p:nvPr>
            <p:ph type="title"/>
          </p:nvPr>
        </p:nvSpPr>
        <p:spPr>
          <a:xfrm>
            <a:off x="0" y="218893"/>
            <a:ext cx="9144000" cy="681453"/>
          </a:xfrm>
        </p:spPr>
        <p:txBody>
          <a:bodyPr>
            <a:normAutofit/>
          </a:bodyPr>
          <a:lstStyle/>
          <a:p>
            <a:r>
              <a:rPr lang="en-US" sz="3200" dirty="0"/>
              <a:t>Cumulative cultural evolution for social artefacts</a:t>
            </a:r>
          </a:p>
        </p:txBody>
      </p:sp>
      <p:sp>
        <p:nvSpPr>
          <p:cNvPr id="8" name="TextBox 7">
            <a:extLst>
              <a:ext uri="{FF2B5EF4-FFF2-40B4-BE49-F238E27FC236}">
                <a16:creationId xmlns:a16="http://schemas.microsoft.com/office/drawing/2014/main" id="{BDF8C689-CACA-7C42-8455-28F1A45FFEFB}"/>
              </a:ext>
            </a:extLst>
          </p:cNvPr>
          <p:cNvSpPr txBox="1"/>
          <p:nvPr/>
        </p:nvSpPr>
        <p:spPr>
          <a:xfrm>
            <a:off x="3512618" y="749630"/>
            <a:ext cx="1624547" cy="369332"/>
          </a:xfrm>
          <a:prstGeom prst="rect">
            <a:avLst/>
          </a:prstGeom>
          <a:noFill/>
        </p:spPr>
        <p:txBody>
          <a:bodyPr wrap="none" rtlCol="0">
            <a:spAutoFit/>
          </a:bodyPr>
          <a:lstStyle/>
          <a:p>
            <a:r>
              <a:rPr lang="en-US" dirty="0"/>
              <a:t>(Fay et al 2018)</a:t>
            </a:r>
          </a:p>
        </p:txBody>
      </p:sp>
      <p:sp>
        <p:nvSpPr>
          <p:cNvPr id="26" name="TextBox 25">
            <a:extLst>
              <a:ext uri="{FF2B5EF4-FFF2-40B4-BE49-F238E27FC236}">
                <a16:creationId xmlns:a16="http://schemas.microsoft.com/office/drawing/2014/main" id="{2EF641E8-A491-894D-B73C-294A03105BBE}"/>
              </a:ext>
            </a:extLst>
          </p:cNvPr>
          <p:cNvSpPr txBox="1"/>
          <p:nvPr/>
        </p:nvSpPr>
        <p:spPr>
          <a:xfrm>
            <a:off x="5298829" y="2518444"/>
            <a:ext cx="354037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Curiously, they found that in the observation condition people learned to give “large packets”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Likely explanation… when there’s no actual social interaction, you learn it’s more effective to draft the whole instruction beforehand?</a:t>
            </a:r>
          </a:p>
        </p:txBody>
      </p:sp>
      <p:pic>
        <p:nvPicPr>
          <p:cNvPr id="5" name="Picture 4">
            <a:extLst>
              <a:ext uri="{FF2B5EF4-FFF2-40B4-BE49-F238E27FC236}">
                <a16:creationId xmlns:a16="http://schemas.microsoft.com/office/drawing/2014/main" id="{334166D8-12AE-CD41-AD5A-2E5C3456D924}"/>
              </a:ext>
            </a:extLst>
          </p:cNvPr>
          <p:cNvPicPr>
            <a:picLocks noChangeAspect="1"/>
          </p:cNvPicPr>
          <p:nvPr/>
        </p:nvPicPr>
        <p:blipFill>
          <a:blip r:embed="rId3"/>
          <a:stretch>
            <a:fillRect/>
          </a:stretch>
        </p:blipFill>
        <p:spPr>
          <a:xfrm>
            <a:off x="143134" y="1649699"/>
            <a:ext cx="4994031" cy="3885376"/>
          </a:xfrm>
          <a:prstGeom prst="rect">
            <a:avLst/>
          </a:prstGeom>
        </p:spPr>
      </p:pic>
      <p:sp>
        <p:nvSpPr>
          <p:cNvPr id="6" name="TextBox 5">
            <a:extLst>
              <a:ext uri="{FF2B5EF4-FFF2-40B4-BE49-F238E27FC236}">
                <a16:creationId xmlns:a16="http://schemas.microsoft.com/office/drawing/2014/main" id="{158C9C17-5CA5-9A4E-AE86-82514D32D8E5}"/>
              </a:ext>
            </a:extLst>
          </p:cNvPr>
          <p:cNvSpPr txBox="1"/>
          <p:nvPr/>
        </p:nvSpPr>
        <p:spPr>
          <a:xfrm>
            <a:off x="5884985" y="2004646"/>
            <a:ext cx="2112886" cy="369332"/>
          </a:xfrm>
          <a:prstGeom prst="rect">
            <a:avLst/>
          </a:prstGeom>
          <a:noFill/>
        </p:spPr>
        <p:txBody>
          <a:bodyPr wrap="none" rtlCol="0">
            <a:spAutoFit/>
          </a:bodyPr>
          <a:lstStyle/>
          <a:p>
            <a:r>
              <a:rPr lang="en-US" dirty="0"/>
              <a:t>Exploratory analyses</a:t>
            </a:r>
          </a:p>
        </p:txBody>
      </p:sp>
    </p:spTree>
    <p:extLst>
      <p:ext uri="{BB962C8B-B14F-4D97-AF65-F5344CB8AC3E}">
        <p14:creationId xmlns:p14="http://schemas.microsoft.com/office/powerpoint/2010/main" val="3901207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8E1E-6392-D54A-9FDD-839A1C7B43F9}"/>
              </a:ext>
            </a:extLst>
          </p:cNvPr>
          <p:cNvSpPr>
            <a:spLocks noGrp="1"/>
          </p:cNvSpPr>
          <p:nvPr>
            <p:ph type="title"/>
          </p:nvPr>
        </p:nvSpPr>
        <p:spPr>
          <a:xfrm>
            <a:off x="499696" y="2615958"/>
            <a:ext cx="7886700" cy="841882"/>
          </a:xfrm>
        </p:spPr>
        <p:txBody>
          <a:bodyPr/>
          <a:lstStyle/>
          <a:p>
            <a:r>
              <a:rPr lang="en-US" dirty="0"/>
              <a:t>Thanks</a:t>
            </a:r>
          </a:p>
        </p:txBody>
      </p:sp>
    </p:spTree>
    <p:extLst>
      <p:ext uri="{BB962C8B-B14F-4D97-AF65-F5344CB8AC3E}">
        <p14:creationId xmlns:p14="http://schemas.microsoft.com/office/powerpoint/2010/main" val="423974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Screen Shot 2016-05-26 at 2.05.50 PM.png" descr="Screen Shot 2016-05-26 at 2.05.50 PM.png"/>
          <p:cNvPicPr>
            <a:picLocks noChangeAspect="1"/>
          </p:cNvPicPr>
          <p:nvPr/>
        </p:nvPicPr>
        <p:blipFill>
          <a:blip r:embed="rId2">
            <a:extLst/>
          </a:blip>
          <a:stretch>
            <a:fillRect/>
          </a:stretch>
        </p:blipFill>
        <p:spPr>
          <a:xfrm>
            <a:off x="930225" y="365714"/>
            <a:ext cx="6340946" cy="6126573"/>
          </a:xfrm>
          <a:prstGeom prst="rect">
            <a:avLst/>
          </a:prstGeom>
          <a:ln w="12700">
            <a:miter lim="400000"/>
          </a:ln>
        </p:spPr>
      </p:pic>
      <p:sp>
        <p:nvSpPr>
          <p:cNvPr id="103" name="Rectangle"/>
          <p:cNvSpPr/>
          <p:nvPr/>
        </p:nvSpPr>
        <p:spPr>
          <a:xfrm>
            <a:off x="7293884" y="273805"/>
            <a:ext cx="675085" cy="6413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04" name="Rectangle"/>
          <p:cNvSpPr/>
          <p:nvPr/>
        </p:nvSpPr>
        <p:spPr>
          <a:xfrm>
            <a:off x="133503" y="2680211"/>
            <a:ext cx="8769338" cy="425349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05" name="Rectangle"/>
          <p:cNvSpPr/>
          <p:nvPr/>
        </p:nvSpPr>
        <p:spPr>
          <a:xfrm>
            <a:off x="311291" y="291780"/>
            <a:ext cx="2700991" cy="3310285"/>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06" name="Line"/>
          <p:cNvSpPr/>
          <p:nvPr/>
        </p:nvSpPr>
        <p:spPr>
          <a:xfrm>
            <a:off x="4899320" y="1389690"/>
            <a:ext cx="507525"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7" name="TextBox 6">
            <a:extLst>
              <a:ext uri="{FF2B5EF4-FFF2-40B4-BE49-F238E27FC236}">
                <a16:creationId xmlns:a16="http://schemas.microsoft.com/office/drawing/2014/main" id="{9F77E07C-62C2-AF41-8B0D-1167182A9A47}"/>
              </a:ext>
            </a:extLst>
          </p:cNvPr>
          <p:cNvSpPr txBox="1"/>
          <p:nvPr/>
        </p:nvSpPr>
        <p:spPr>
          <a:xfrm>
            <a:off x="3809004" y="2800351"/>
            <a:ext cx="3562129" cy="369332"/>
          </a:xfrm>
          <a:prstGeom prst="rect">
            <a:avLst/>
          </a:prstGeom>
          <a:noFill/>
        </p:spPr>
        <p:txBody>
          <a:bodyPr wrap="none" rtlCol="0">
            <a:spAutoFit/>
          </a:bodyPr>
          <a:lstStyle/>
          <a:p>
            <a:r>
              <a:rPr lang="en-US" dirty="0"/>
              <a:t>Person #3 makes a copy of the copy</a:t>
            </a:r>
          </a:p>
        </p:txBody>
      </p:sp>
    </p:spTree>
    <p:extLst>
      <p:ext uri="{BB962C8B-B14F-4D97-AF65-F5344CB8AC3E}">
        <p14:creationId xmlns:p14="http://schemas.microsoft.com/office/powerpoint/2010/main" val="85196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Screen Shot 2016-05-26 at 2.05.50 PM.png" descr="Screen Shot 2016-05-26 at 2.05.50 PM.png"/>
          <p:cNvPicPr>
            <a:picLocks noChangeAspect="1"/>
          </p:cNvPicPr>
          <p:nvPr/>
        </p:nvPicPr>
        <p:blipFill>
          <a:blip r:embed="rId2">
            <a:extLst/>
          </a:blip>
          <a:stretch>
            <a:fillRect/>
          </a:stretch>
        </p:blipFill>
        <p:spPr>
          <a:xfrm>
            <a:off x="930225" y="365714"/>
            <a:ext cx="6340946" cy="6126573"/>
          </a:xfrm>
          <a:prstGeom prst="rect">
            <a:avLst/>
          </a:prstGeom>
          <a:ln w="12700">
            <a:miter lim="400000"/>
          </a:ln>
        </p:spPr>
      </p:pic>
      <p:sp>
        <p:nvSpPr>
          <p:cNvPr id="109" name="Rectangle"/>
          <p:cNvSpPr/>
          <p:nvPr/>
        </p:nvSpPr>
        <p:spPr>
          <a:xfrm>
            <a:off x="2940728" y="2680211"/>
            <a:ext cx="5962113" cy="425349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10" name="Rectangle"/>
          <p:cNvSpPr/>
          <p:nvPr/>
        </p:nvSpPr>
        <p:spPr>
          <a:xfrm>
            <a:off x="527601" y="-642285"/>
            <a:ext cx="4703277" cy="3310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11" name="Rectangle"/>
          <p:cNvSpPr/>
          <p:nvPr/>
        </p:nvSpPr>
        <p:spPr>
          <a:xfrm>
            <a:off x="626729" y="4761654"/>
            <a:ext cx="2700991" cy="2783952"/>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12" name="Line"/>
          <p:cNvSpPr/>
          <p:nvPr/>
        </p:nvSpPr>
        <p:spPr>
          <a:xfrm flipH="1">
            <a:off x="2938819" y="2127109"/>
            <a:ext cx="2022439" cy="722365"/>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7" name="TextBox 6">
            <a:extLst>
              <a:ext uri="{FF2B5EF4-FFF2-40B4-BE49-F238E27FC236}">
                <a16:creationId xmlns:a16="http://schemas.microsoft.com/office/drawing/2014/main" id="{D358B0F4-86B8-4B49-9945-3E54F7EFEE8C}"/>
              </a:ext>
            </a:extLst>
          </p:cNvPr>
          <p:cNvSpPr txBox="1"/>
          <p:nvPr/>
        </p:nvSpPr>
        <p:spPr>
          <a:xfrm>
            <a:off x="3709042" y="3254757"/>
            <a:ext cx="4908523" cy="369332"/>
          </a:xfrm>
          <a:prstGeom prst="rect">
            <a:avLst/>
          </a:prstGeom>
          <a:noFill/>
        </p:spPr>
        <p:txBody>
          <a:bodyPr wrap="none" rtlCol="0">
            <a:spAutoFit/>
          </a:bodyPr>
          <a:lstStyle/>
          <a:p>
            <a:r>
              <a:rPr lang="en-US" dirty="0"/>
              <a:t>Person #4 makes a copy of the copy of the copy…</a:t>
            </a:r>
          </a:p>
        </p:txBody>
      </p:sp>
    </p:spTree>
    <p:extLst>
      <p:ext uri="{BB962C8B-B14F-4D97-AF65-F5344CB8AC3E}">
        <p14:creationId xmlns:p14="http://schemas.microsoft.com/office/powerpoint/2010/main" val="2324444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Screen Shot 2016-05-26 at 2.05.50 PM.png" descr="Screen Shot 2016-05-26 at 2.05.50 PM.png"/>
          <p:cNvPicPr>
            <a:picLocks noChangeAspect="1"/>
          </p:cNvPicPr>
          <p:nvPr/>
        </p:nvPicPr>
        <p:blipFill>
          <a:blip r:embed="rId2">
            <a:extLst/>
          </a:blip>
          <a:stretch>
            <a:fillRect/>
          </a:stretch>
        </p:blipFill>
        <p:spPr>
          <a:xfrm>
            <a:off x="930225" y="365714"/>
            <a:ext cx="6340946" cy="6126573"/>
          </a:xfrm>
          <a:prstGeom prst="rect">
            <a:avLst/>
          </a:prstGeom>
          <a:ln w="12700">
            <a:miter lim="400000"/>
          </a:ln>
        </p:spPr>
      </p:pic>
      <p:sp>
        <p:nvSpPr>
          <p:cNvPr id="115" name="Rectangle"/>
          <p:cNvSpPr/>
          <p:nvPr/>
        </p:nvSpPr>
        <p:spPr>
          <a:xfrm>
            <a:off x="4331532" y="2680211"/>
            <a:ext cx="4571310" cy="425349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16" name="Rectangle"/>
          <p:cNvSpPr/>
          <p:nvPr/>
        </p:nvSpPr>
        <p:spPr>
          <a:xfrm>
            <a:off x="527600" y="-642285"/>
            <a:ext cx="8748906" cy="3310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17" name="Rectangle"/>
          <p:cNvSpPr/>
          <p:nvPr/>
        </p:nvSpPr>
        <p:spPr>
          <a:xfrm>
            <a:off x="626729" y="4761654"/>
            <a:ext cx="4435809" cy="2783952"/>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18" name="Line"/>
          <p:cNvSpPr/>
          <p:nvPr/>
        </p:nvSpPr>
        <p:spPr>
          <a:xfrm>
            <a:off x="2590872" y="3429000"/>
            <a:ext cx="507525" cy="0"/>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7" name="TextBox 6">
            <a:extLst>
              <a:ext uri="{FF2B5EF4-FFF2-40B4-BE49-F238E27FC236}">
                <a16:creationId xmlns:a16="http://schemas.microsoft.com/office/drawing/2014/main" id="{C8D37BEE-4D55-AC42-A2DB-43CC5C5A9919}"/>
              </a:ext>
            </a:extLst>
          </p:cNvPr>
          <p:cNvSpPr txBox="1"/>
          <p:nvPr/>
        </p:nvSpPr>
        <p:spPr>
          <a:xfrm>
            <a:off x="2326197" y="4806956"/>
            <a:ext cx="1142300" cy="369332"/>
          </a:xfrm>
          <a:prstGeom prst="rect">
            <a:avLst/>
          </a:prstGeom>
          <a:noFill/>
        </p:spPr>
        <p:txBody>
          <a:bodyPr wrap="none" rtlCol="0">
            <a:spAutoFit/>
          </a:bodyPr>
          <a:lstStyle/>
          <a:p>
            <a:r>
              <a:rPr lang="en-US" dirty="0"/>
              <a:t>Person #5</a:t>
            </a:r>
          </a:p>
        </p:txBody>
      </p:sp>
    </p:spTree>
    <p:extLst>
      <p:ext uri="{BB962C8B-B14F-4D97-AF65-F5344CB8AC3E}">
        <p14:creationId xmlns:p14="http://schemas.microsoft.com/office/powerpoint/2010/main" val="65060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Screen Shot 2016-05-26 at 2.05.50 PM.png" descr="Screen Shot 2016-05-26 at 2.05.50 PM.png"/>
          <p:cNvPicPr>
            <a:picLocks noChangeAspect="1"/>
          </p:cNvPicPr>
          <p:nvPr/>
        </p:nvPicPr>
        <p:blipFill>
          <a:blip r:embed="rId2">
            <a:extLst/>
          </a:blip>
          <a:stretch>
            <a:fillRect/>
          </a:stretch>
        </p:blipFill>
        <p:spPr>
          <a:xfrm>
            <a:off x="930225" y="365714"/>
            <a:ext cx="6340946" cy="6126573"/>
          </a:xfrm>
          <a:prstGeom prst="rect">
            <a:avLst/>
          </a:prstGeom>
          <a:ln w="12700">
            <a:miter lim="400000"/>
          </a:ln>
        </p:spPr>
      </p:pic>
      <p:sp>
        <p:nvSpPr>
          <p:cNvPr id="121" name="Rectangle"/>
          <p:cNvSpPr/>
          <p:nvPr/>
        </p:nvSpPr>
        <p:spPr>
          <a:xfrm>
            <a:off x="5869896" y="2680211"/>
            <a:ext cx="3032945" cy="4253490"/>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22" name="Rectangle"/>
          <p:cNvSpPr/>
          <p:nvPr/>
        </p:nvSpPr>
        <p:spPr>
          <a:xfrm>
            <a:off x="527600" y="-642285"/>
            <a:ext cx="8748906" cy="3310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23" name="Rectangle"/>
          <p:cNvSpPr/>
          <p:nvPr/>
        </p:nvSpPr>
        <p:spPr>
          <a:xfrm>
            <a:off x="626730" y="4761654"/>
            <a:ext cx="5943793" cy="2783952"/>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24" name="Rectangle"/>
          <p:cNvSpPr/>
          <p:nvPr/>
        </p:nvSpPr>
        <p:spPr>
          <a:xfrm>
            <a:off x="666058" y="1773858"/>
            <a:ext cx="2216945" cy="3310284"/>
          </a:xfrm>
          <a:prstGeom prst="rect">
            <a:avLst/>
          </a:prstGeom>
          <a:solidFill>
            <a:srgbClr val="FFFFFF"/>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25" name="Line"/>
          <p:cNvSpPr/>
          <p:nvPr/>
        </p:nvSpPr>
        <p:spPr>
          <a:xfrm>
            <a:off x="4046857" y="3523290"/>
            <a:ext cx="507525" cy="1"/>
          </a:xfrm>
          <a:prstGeom prst="line">
            <a:avLst/>
          </a:prstGeom>
          <a:ln w="38100">
            <a:solidFill>
              <a:srgbClr val="000000"/>
            </a:solidFill>
            <a:miter lim="400000"/>
            <a:tailEnd type="triangle"/>
          </a:ln>
        </p:spPr>
        <p:txBody>
          <a:bodyPr lIns="0" tIns="0" rIns="0" bIns="0"/>
          <a:lstStyle/>
          <a:p>
            <a:pPr>
              <a:defRPr sz="4000">
                <a:solidFill>
                  <a:srgbClr val="FFFFFF"/>
                </a:solidFill>
                <a:effectLst>
                  <a:outerShdw blurRad="38100" dist="12700" dir="5400000" rotWithShape="0">
                    <a:srgbClr val="000000">
                      <a:alpha val="50000"/>
                    </a:srgbClr>
                  </a:outerShdw>
                </a:effectLst>
              </a:defRPr>
            </a:pPr>
            <a:endParaRPr sz="2812"/>
          </a:p>
        </p:txBody>
      </p:sp>
      <p:sp>
        <p:nvSpPr>
          <p:cNvPr id="8" name="TextBox 7">
            <a:extLst>
              <a:ext uri="{FF2B5EF4-FFF2-40B4-BE49-F238E27FC236}">
                <a16:creationId xmlns:a16="http://schemas.microsoft.com/office/drawing/2014/main" id="{80E2415F-6253-9543-9EB7-A4A474F572EB}"/>
              </a:ext>
            </a:extLst>
          </p:cNvPr>
          <p:cNvSpPr txBox="1"/>
          <p:nvPr/>
        </p:nvSpPr>
        <p:spPr>
          <a:xfrm>
            <a:off x="3864561" y="4806956"/>
            <a:ext cx="1142300" cy="369332"/>
          </a:xfrm>
          <a:prstGeom prst="rect">
            <a:avLst/>
          </a:prstGeom>
          <a:noFill/>
        </p:spPr>
        <p:txBody>
          <a:bodyPr wrap="none" rtlCol="0">
            <a:spAutoFit/>
          </a:bodyPr>
          <a:lstStyle/>
          <a:p>
            <a:r>
              <a:rPr lang="en-US" dirty="0"/>
              <a:t>Person #6</a:t>
            </a:r>
          </a:p>
        </p:txBody>
      </p:sp>
    </p:spTree>
    <p:extLst>
      <p:ext uri="{BB962C8B-B14F-4D97-AF65-F5344CB8AC3E}">
        <p14:creationId xmlns:p14="http://schemas.microsoft.com/office/powerpoint/2010/main" val="38315202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5593</TotalTime>
  <Words>1314</Words>
  <Application>Microsoft Macintosh PowerPoint</Application>
  <PresentationFormat>On-screen Show (4:3)</PresentationFormat>
  <Paragraphs>197</Paragraphs>
  <Slides>54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Gill Sans MT</vt:lpstr>
      <vt:lpstr>Office Theme</vt:lpstr>
      <vt:lpstr>PowerPoint Presentation</vt:lpstr>
      <vt:lpstr>Where are we?</vt:lpstr>
      <vt:lpstr>Structure of the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Iterated learning reveals inductive biases?</vt:lpstr>
      <vt:lpstr>Iterated learning</vt:lpstr>
      <vt:lpstr>Bayesian iterated learning</vt:lpstr>
      <vt:lpstr>Bayesian iterated learning</vt:lpstr>
      <vt:lpstr>A function learning task</vt:lpstr>
      <vt:lpstr>Function learning problems</vt:lpstr>
      <vt:lpstr>Function learning problems</vt:lpstr>
      <vt:lpstr>Function learning task</vt:lpstr>
      <vt:lpstr>Function learning task</vt:lpstr>
      <vt:lpstr>Bayesian iterated learning</vt:lpstr>
      <vt:lpstr>Bayesian iterated learning</vt:lpstr>
      <vt:lpstr>Bayesian iterated learning</vt:lpstr>
      <vt:lpstr>Bayesian iterated learning</vt:lpstr>
      <vt:lpstr>What happens when people have different biases?</vt:lpstr>
      <vt:lpstr>Individual differences matter</vt:lpstr>
      <vt:lpstr>Individual differences matter</vt:lpstr>
      <vt:lpstr>Individual differences matter</vt:lpstr>
      <vt:lpstr>Individual differences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Stronger biases/beliefs win?</vt:lpstr>
      <vt:lpstr>Stronger biases/beliefs win</vt:lpstr>
      <vt:lpstr>Stronger biases/beliefs win</vt:lpstr>
      <vt:lpstr>PowerPoint Presentation</vt:lpstr>
      <vt:lpstr>Cumulative cultural evolution</vt:lpstr>
      <vt:lpstr>This is kind of depressing???</vt:lpstr>
      <vt:lpstr>Not necessarily!</vt:lpstr>
      <vt:lpstr>Cumulative cultural evolution for social artefacts</vt:lpstr>
      <vt:lpstr>Cumulative cultural evolution for social artefacts</vt:lpstr>
      <vt:lpstr>Cumulative cultural evolution for social artefacts</vt:lpstr>
      <vt:lpstr>Cumulative cultural evolution for social artefacts</vt:lpstr>
      <vt:lpstr>Cumulative cultural evolution for social artefacts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 Attention</dc:title>
  <dc:creator>Dan Navarro</dc:creator>
  <cp:lastModifiedBy>Danielle Navarro</cp:lastModifiedBy>
  <cp:revision>251</cp:revision>
  <dcterms:created xsi:type="dcterms:W3CDTF">2016-06-27T23:42:31Z</dcterms:created>
  <dcterms:modified xsi:type="dcterms:W3CDTF">2018-10-01T07:38:05Z</dcterms:modified>
</cp:coreProperties>
</file>