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411" r:id="rId2"/>
    <p:sldId id="424" r:id="rId3"/>
    <p:sldId id="425" r:id="rId4"/>
    <p:sldId id="318" r:id="rId5"/>
    <p:sldId id="442" r:id="rId6"/>
    <p:sldId id="443" r:id="rId7"/>
    <p:sldId id="426" r:id="rId8"/>
    <p:sldId id="427" r:id="rId9"/>
    <p:sldId id="428" r:id="rId10"/>
    <p:sldId id="465" r:id="rId11"/>
    <p:sldId id="429" r:id="rId12"/>
    <p:sldId id="430" r:id="rId13"/>
    <p:sldId id="431" r:id="rId14"/>
    <p:sldId id="432" r:id="rId15"/>
    <p:sldId id="445" r:id="rId16"/>
    <p:sldId id="456" r:id="rId17"/>
    <p:sldId id="433" r:id="rId18"/>
    <p:sldId id="434" r:id="rId19"/>
    <p:sldId id="435" r:id="rId20"/>
    <p:sldId id="437" r:id="rId21"/>
    <p:sldId id="438" r:id="rId22"/>
    <p:sldId id="439" r:id="rId23"/>
    <p:sldId id="447" r:id="rId24"/>
    <p:sldId id="448" r:id="rId25"/>
    <p:sldId id="449" r:id="rId26"/>
    <p:sldId id="450" r:id="rId27"/>
    <p:sldId id="451" r:id="rId28"/>
    <p:sldId id="452" r:id="rId29"/>
    <p:sldId id="454" r:id="rId30"/>
    <p:sldId id="453" r:id="rId31"/>
    <p:sldId id="455" r:id="rId32"/>
    <p:sldId id="444" r:id="rId33"/>
    <p:sldId id="458" r:id="rId34"/>
    <p:sldId id="459" r:id="rId35"/>
    <p:sldId id="460" r:id="rId36"/>
    <p:sldId id="461" r:id="rId37"/>
    <p:sldId id="462" r:id="rId38"/>
    <p:sldId id="446" r:id="rId39"/>
    <p:sldId id="440" r:id="rId40"/>
    <p:sldId id="463" r:id="rId41"/>
    <p:sldId id="441" r:id="rId42"/>
    <p:sldId id="4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8FF"/>
    <a:srgbClr val="924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1"/>
    <p:restoredTop sz="96296"/>
  </p:normalViewPr>
  <p:slideViewPr>
    <p:cSldViewPr snapToGrid="0" snapToObjects="1">
      <p:cViewPr varScale="1">
        <p:scale>
          <a:sx n="84" d="100"/>
          <a:sy n="84" d="100"/>
        </p:scale>
        <p:origin x="184" y="1112"/>
      </p:cViewPr>
      <p:guideLst/>
    </p:cSldViewPr>
  </p:slideViewPr>
  <p:outlineViewPr>
    <p:cViewPr>
      <p:scale>
        <a:sx n="33" d="100"/>
        <a:sy n="33" d="100"/>
      </p:scale>
      <p:origin x="0" y="-12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AF75-86A4-2341-B5EF-B46F7B527AC2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DFB6-4D04-C242-AF7D-BB85F2CEFD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9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0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3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6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2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6192"/>
            <a:ext cx="7886700" cy="464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D966-2C6D-A24C-8401-CF15B5C4955F}" type="datetimeFigureOut">
              <a:rPr lang="en-US" smtClean="0"/>
              <a:t>10/1/18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CF2B-FE66-094C-BE46-BD9ECF03E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8F0314-4B41-4441-92C1-124D8FF66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765" y="3185409"/>
            <a:ext cx="2159827" cy="2159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3331" y="3665157"/>
            <a:ext cx="3207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A/Prof Danielle Navarro</a:t>
            </a:r>
          </a:p>
          <a:p>
            <a:r>
              <a:rPr lang="en-US" sz="2400" dirty="0"/>
              <a:t>d.navarro@unsw.edu.au</a:t>
            </a:r>
          </a:p>
          <a:p>
            <a:r>
              <a:rPr lang="en-US" sz="2400" dirty="0"/>
              <a:t>compcogscisydney.org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38E2A-9C95-384D-B561-E138176B2129}"/>
              </a:ext>
            </a:extLst>
          </p:cNvPr>
          <p:cNvSpPr/>
          <p:nvPr/>
        </p:nvSpPr>
        <p:spPr>
          <a:xfrm>
            <a:off x="1554359" y="2167887"/>
            <a:ext cx="583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http://compcogscisydney.org/psyc3211/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132" y="1411975"/>
            <a:ext cx="7772400" cy="10175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Semantics and 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597B9-B16D-F848-A0E1-23C3CFCBAF06}"/>
              </a:ext>
            </a:extLst>
          </p:cNvPr>
          <p:cNvSpPr txBox="1"/>
          <p:nvPr/>
        </p:nvSpPr>
        <p:spPr>
          <a:xfrm>
            <a:off x="4473331" y="5206372"/>
            <a:ext cx="262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*mild content notice for sexual/sexist language </a:t>
            </a:r>
          </a:p>
        </p:txBody>
      </p:sp>
    </p:spTree>
    <p:extLst>
      <p:ext uri="{BB962C8B-B14F-4D97-AF65-F5344CB8AC3E}">
        <p14:creationId xmlns:p14="http://schemas.microsoft.com/office/powerpoint/2010/main" val="88625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B285-FC90-8646-B652-11B53921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“small world of words” norms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5F04F-2AE5-2A46-A5D9-6370DE8EA38A}"/>
              </a:ext>
            </a:extLst>
          </p:cNvPr>
          <p:cNvSpPr txBox="1"/>
          <p:nvPr/>
        </p:nvSpPr>
        <p:spPr>
          <a:xfrm>
            <a:off x="4572000" y="1864225"/>
            <a:ext cx="39490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scale online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90,701 native English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81% American English speakers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62% identified as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age 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Educated: 43% with college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shown a </a:t>
            </a:r>
            <a:r>
              <a:rPr lang="en-US" i="1" dirty="0"/>
              <a:t>cue</a:t>
            </a:r>
            <a:r>
              <a:rPr lang="en-US" dirty="0"/>
              <a:t>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Asked to type the first three </a:t>
            </a:r>
            <a:r>
              <a:rPr lang="en-US" i="1" dirty="0"/>
              <a:t>response</a:t>
            </a:r>
            <a:r>
              <a:rPr lang="en-US" dirty="0"/>
              <a:t> words that come to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for 12,292 cue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participants per cue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3.6 million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980A2-8681-FB4E-9C68-6CEBD32D3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86" y="2186609"/>
            <a:ext cx="3866066" cy="3501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92B39-58F1-5048-8584-06CD0B910184}"/>
              </a:ext>
            </a:extLst>
          </p:cNvPr>
          <p:cNvSpPr txBox="1"/>
          <p:nvPr/>
        </p:nvSpPr>
        <p:spPr>
          <a:xfrm>
            <a:off x="3288187" y="1022343"/>
            <a:ext cx="256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al, in press)</a:t>
            </a:r>
          </a:p>
        </p:txBody>
      </p:sp>
    </p:spTree>
    <p:extLst>
      <p:ext uri="{BB962C8B-B14F-4D97-AF65-F5344CB8AC3E}">
        <p14:creationId xmlns:p14="http://schemas.microsoft.com/office/powerpoint/2010/main" val="131382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4838F-0322-6C4D-A6D4-F15FB2472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861" y="0"/>
            <a:ext cx="5328139" cy="5328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D44B7-0B31-2846-A066-8D98A38FC2C3}"/>
              </a:ext>
            </a:extLst>
          </p:cNvPr>
          <p:cNvSpPr txBox="1"/>
          <p:nvPr/>
        </p:nvSpPr>
        <p:spPr>
          <a:xfrm>
            <a:off x="281353" y="433753"/>
            <a:ext cx="270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77716-0683-C341-8A1E-22209978106A}"/>
              </a:ext>
            </a:extLst>
          </p:cNvPr>
          <p:cNvSpPr txBox="1"/>
          <p:nvPr/>
        </p:nvSpPr>
        <p:spPr>
          <a:xfrm>
            <a:off x="560575" y="3190274"/>
            <a:ext cx="3730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Cue: (</a:t>
            </a:r>
            <a:r>
              <a:rPr lang="en-US" i="1" dirty="0"/>
              <a:t>physics</a:t>
            </a:r>
            <a:r>
              <a:rPr lang="en-US" dirty="0"/>
              <a:t>, </a:t>
            </a:r>
            <a:r>
              <a:rPr lang="en-US" i="1" dirty="0"/>
              <a:t>psychology</a:t>
            </a:r>
            <a:r>
              <a:rPr lang="en-US" dirty="0"/>
              <a:t>, </a:t>
            </a:r>
            <a:r>
              <a:rPr lang="en-US" i="1" dirty="0"/>
              <a:t>statistics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Science</a:t>
            </a:r>
            <a:r>
              <a:rPr lang="en-US" dirty="0"/>
              <a:t> is the concept that links them together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E5483-144C-7543-8FB0-41740EDC9B36}"/>
              </a:ext>
            </a:extLst>
          </p:cNvPr>
          <p:cNvSpPr/>
          <p:nvPr/>
        </p:nvSpPr>
        <p:spPr>
          <a:xfrm>
            <a:off x="557366" y="1595137"/>
            <a:ext cx="32584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 a “</a:t>
            </a:r>
            <a:r>
              <a:rPr lang="en-US" dirty="0" err="1"/>
              <a:t>neighbourhood</a:t>
            </a:r>
            <a:r>
              <a:rPr lang="en-US" dirty="0"/>
              <a:t>” network by spreading from cue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E4143-29E1-A048-992E-DAD0E4741841}"/>
              </a:ext>
            </a:extLst>
          </p:cNvPr>
          <p:cNvSpPr txBox="1"/>
          <p:nvPr/>
        </p:nvSpPr>
        <p:spPr>
          <a:xfrm>
            <a:off x="281353" y="2806535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E59EF1-6501-EA40-BF22-596E1D3C73D4}"/>
              </a:ext>
            </a:extLst>
          </p:cNvPr>
          <p:cNvSpPr txBox="1"/>
          <p:nvPr/>
        </p:nvSpPr>
        <p:spPr>
          <a:xfrm>
            <a:off x="4700954" y="5328139"/>
            <a:ext cx="4443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(The layout is a data </a:t>
            </a:r>
            <a:r>
              <a:rPr lang="en-US" dirty="0" err="1"/>
              <a:t>visualisation</a:t>
            </a:r>
            <a:r>
              <a:rPr lang="en-US" dirty="0"/>
              <a:t> that tries to ensure that distances on the screen are similar to the distances in the network)</a:t>
            </a:r>
          </a:p>
        </p:txBody>
      </p:sp>
    </p:spTree>
    <p:extLst>
      <p:ext uri="{BB962C8B-B14F-4D97-AF65-F5344CB8AC3E}">
        <p14:creationId xmlns:p14="http://schemas.microsoft.com/office/powerpoint/2010/main" val="325941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0BD8E-12A6-FB4C-BE7D-26B1D46DC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585" y="0"/>
            <a:ext cx="5697415" cy="5697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1E4143-29E1-A048-992E-DAD0E4741841}"/>
              </a:ext>
            </a:extLst>
          </p:cNvPr>
          <p:cNvSpPr txBox="1"/>
          <p:nvPr/>
        </p:nvSpPr>
        <p:spPr>
          <a:xfrm>
            <a:off x="175843" y="3654079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BA73D-3E55-9441-8F02-90D48B5D99B8}"/>
              </a:ext>
            </a:extLst>
          </p:cNvPr>
          <p:cNvSpPr txBox="1"/>
          <p:nvPr/>
        </p:nvSpPr>
        <p:spPr>
          <a:xfrm>
            <a:off x="455066" y="4051527"/>
            <a:ext cx="4950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Cue: (</a:t>
            </a:r>
            <a:r>
              <a:rPr lang="en-US" i="1" dirty="0"/>
              <a:t>pants</a:t>
            </a:r>
            <a:r>
              <a:rPr lang="en-US" dirty="0"/>
              <a:t>, </a:t>
            </a:r>
            <a:r>
              <a:rPr lang="en-US" i="1" dirty="0"/>
              <a:t>skirt</a:t>
            </a:r>
            <a:r>
              <a:rPr lang="en-US" dirty="0"/>
              <a:t>, </a:t>
            </a:r>
            <a:r>
              <a:rPr lang="en-US" i="1" dirty="0"/>
              <a:t>scarf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 we see the relevant superordinate category, </a:t>
            </a:r>
            <a:r>
              <a:rPr lang="en-US" i="1" dirty="0"/>
              <a:t>clothing</a:t>
            </a:r>
            <a:r>
              <a:rPr lang="en-US" dirty="0"/>
              <a:t>, arise as the concept that links them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encodes typicality: </a:t>
            </a:r>
            <a:r>
              <a:rPr lang="en-US" i="1" dirty="0"/>
              <a:t>pants</a:t>
            </a:r>
            <a:r>
              <a:rPr lang="en-US" dirty="0"/>
              <a:t> and </a:t>
            </a:r>
            <a:r>
              <a:rPr lang="en-US" i="1" dirty="0"/>
              <a:t>skirts</a:t>
            </a:r>
            <a:r>
              <a:rPr lang="en-US" dirty="0"/>
              <a:t> are “better” examples of </a:t>
            </a:r>
            <a:r>
              <a:rPr lang="en-US" i="1" dirty="0"/>
              <a:t>clothing</a:t>
            </a:r>
            <a:r>
              <a:rPr lang="en-US" dirty="0"/>
              <a:t> than </a:t>
            </a:r>
            <a:r>
              <a:rPr lang="en-US" i="1" dirty="0"/>
              <a:t>scarves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picks out other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3D103-4B19-A74D-9940-C5D431241FBE}"/>
              </a:ext>
            </a:extLst>
          </p:cNvPr>
          <p:cNvSpPr txBox="1"/>
          <p:nvPr/>
        </p:nvSpPr>
        <p:spPr>
          <a:xfrm>
            <a:off x="281353" y="433753"/>
            <a:ext cx="270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structure</a:t>
            </a:r>
          </a:p>
        </p:txBody>
      </p:sp>
    </p:spTree>
    <p:extLst>
      <p:ext uri="{BB962C8B-B14F-4D97-AF65-F5344CB8AC3E}">
        <p14:creationId xmlns:p14="http://schemas.microsoft.com/office/powerpoint/2010/main" val="66815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FBE25-DE9E-E845-95CD-01E1BD422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862" y="0"/>
            <a:ext cx="5709138" cy="5709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1BA73D-3E55-9441-8F02-90D48B5D99B8}"/>
              </a:ext>
            </a:extLst>
          </p:cNvPr>
          <p:cNvSpPr txBox="1"/>
          <p:nvPr/>
        </p:nvSpPr>
        <p:spPr>
          <a:xfrm>
            <a:off x="455066" y="4026876"/>
            <a:ext cx="5160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Cue: (</a:t>
            </a:r>
            <a:r>
              <a:rPr lang="en-US" i="1" dirty="0"/>
              <a:t>mother</a:t>
            </a:r>
            <a:r>
              <a:rPr lang="en-US" dirty="0"/>
              <a:t>, </a:t>
            </a:r>
            <a:r>
              <a:rPr lang="en-US" i="1" dirty="0"/>
              <a:t>father</a:t>
            </a:r>
            <a:r>
              <a:rPr lang="en-US" dirty="0"/>
              <a:t>, </a:t>
            </a:r>
            <a:r>
              <a:rPr lang="en-US" i="1" dirty="0"/>
              <a:t>son, daughter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structure</a:t>
            </a:r>
            <a:r>
              <a:rPr lang="en-US" dirty="0"/>
              <a:t> of the kinship terms emerges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Parents (top) and children (bottom)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Male (left) and female (right)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Encodes </a:t>
            </a:r>
            <a:r>
              <a:rPr lang="en-US" u="sng" dirty="0"/>
              <a:t>assumptions</a:t>
            </a:r>
            <a:r>
              <a:rPr lang="en-US" dirty="0"/>
              <a:t> about family 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Mother is more central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Mother is more loving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0C2FD-8BA8-9A4B-9E06-D1DDB9D50C9C}"/>
              </a:ext>
            </a:extLst>
          </p:cNvPr>
          <p:cNvSpPr txBox="1"/>
          <p:nvPr/>
        </p:nvSpPr>
        <p:spPr>
          <a:xfrm>
            <a:off x="222858" y="357296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FEDA3-CA59-074C-857E-FD96994136A5}"/>
              </a:ext>
            </a:extLst>
          </p:cNvPr>
          <p:cNvSpPr txBox="1"/>
          <p:nvPr/>
        </p:nvSpPr>
        <p:spPr>
          <a:xfrm>
            <a:off x="281353" y="433753"/>
            <a:ext cx="270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structure</a:t>
            </a:r>
          </a:p>
        </p:txBody>
      </p:sp>
    </p:spTree>
    <p:extLst>
      <p:ext uri="{BB962C8B-B14F-4D97-AF65-F5344CB8AC3E}">
        <p14:creationId xmlns:p14="http://schemas.microsoft.com/office/powerpoint/2010/main" val="225189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C88E8-6B48-D744-92CE-BCE6E03CE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803085"/>
            <a:ext cx="5791200" cy="579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1BA73D-3E55-9441-8F02-90D48B5D99B8}"/>
              </a:ext>
            </a:extLst>
          </p:cNvPr>
          <p:cNvSpPr txBox="1"/>
          <p:nvPr/>
        </p:nvSpPr>
        <p:spPr>
          <a:xfrm>
            <a:off x="912266" y="1751710"/>
            <a:ext cx="2980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Cue: (</a:t>
            </a:r>
            <a:r>
              <a:rPr lang="en-US" i="1" dirty="0"/>
              <a:t>man</a:t>
            </a:r>
            <a:r>
              <a:rPr lang="en-US" dirty="0"/>
              <a:t>, </a:t>
            </a:r>
            <a:r>
              <a:rPr lang="en-US" i="1" dirty="0"/>
              <a:t>woman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encodes a lot of implicit knowledge and prejudices about our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semantic network encodes the gender biases in the language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0C2FD-8BA8-9A4B-9E06-D1DDB9D50C9C}"/>
              </a:ext>
            </a:extLst>
          </p:cNvPr>
          <p:cNvSpPr txBox="1"/>
          <p:nvPr/>
        </p:nvSpPr>
        <p:spPr>
          <a:xfrm>
            <a:off x="680058" y="1297798"/>
            <a:ext cx="127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A75D8-ACC3-0943-B929-610112F58998}"/>
              </a:ext>
            </a:extLst>
          </p:cNvPr>
          <p:cNvSpPr txBox="1"/>
          <p:nvPr/>
        </p:nvSpPr>
        <p:spPr>
          <a:xfrm>
            <a:off x="281353" y="433753"/>
            <a:ext cx="2704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Local structure</a:t>
            </a:r>
          </a:p>
        </p:txBody>
      </p:sp>
    </p:spTree>
    <p:extLst>
      <p:ext uri="{BB962C8B-B14F-4D97-AF65-F5344CB8AC3E}">
        <p14:creationId xmlns:p14="http://schemas.microsoft.com/office/powerpoint/2010/main" val="40479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22D2-CE67-A445-9BF4-F26A5FB5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5" y="1396758"/>
            <a:ext cx="7886700" cy="841882"/>
          </a:xfrm>
        </p:spPr>
        <p:txBody>
          <a:bodyPr/>
          <a:lstStyle/>
          <a:p>
            <a:r>
              <a:rPr lang="en-US" dirty="0"/>
              <a:t>Non-obvious structure?</a:t>
            </a:r>
          </a:p>
        </p:txBody>
      </p:sp>
      <p:pic>
        <p:nvPicPr>
          <p:cNvPr id="3" name="Picture 2" descr="Visual representation of a large scale semantic network, with dots corresponding to different words. There are so many dots in the image that it doesn't look like much. &#10;&#10;The purpose is to show the scale of the data set (which has about 4 million responses)">
            <a:extLst>
              <a:ext uri="{FF2B5EF4-FFF2-40B4-BE49-F238E27FC236}">
                <a16:creationId xmlns:a16="http://schemas.microsoft.com/office/drawing/2014/main" id="{47D469F6-6282-334B-9B08-A383301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90" y="2742732"/>
            <a:ext cx="3848371" cy="2778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A89144-34C3-2442-A23E-B3A852E0C239}"/>
              </a:ext>
            </a:extLst>
          </p:cNvPr>
          <p:cNvSpPr txBox="1"/>
          <p:nvPr/>
        </p:nvSpPr>
        <p:spPr>
          <a:xfrm>
            <a:off x="2955412" y="2121354"/>
            <a:ext cx="32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(Measuring remote associations)</a:t>
            </a:r>
          </a:p>
        </p:txBody>
      </p:sp>
    </p:spTree>
    <p:extLst>
      <p:ext uri="{BB962C8B-B14F-4D97-AF65-F5344CB8AC3E}">
        <p14:creationId xmlns:p14="http://schemas.microsoft.com/office/powerpoint/2010/main" val="178334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988BF-487D-C448-A6A9-CE47D7E6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81" y="1576842"/>
            <a:ext cx="5321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988BF-487D-C448-A6A9-CE47D7E6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2" y="1864225"/>
            <a:ext cx="5321300" cy="375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497DB-78C3-434E-8ECB-B16AD744B80E}"/>
              </a:ext>
            </a:extLst>
          </p:cNvPr>
          <p:cNvSpPr txBox="1"/>
          <p:nvPr/>
        </p:nvSpPr>
        <p:spPr>
          <a:xfrm>
            <a:off x="4990012" y="2048891"/>
            <a:ext cx="373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Triad task: present people with three very dissimilar words, select the pair that is most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e.g., click “L” for cup and teacher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192A-88CC-574C-84B7-1D6AFED0BE6D}"/>
              </a:ext>
            </a:extLst>
          </p:cNvPr>
          <p:cNvSpPr txBox="1"/>
          <p:nvPr/>
        </p:nvSpPr>
        <p:spPr>
          <a:xfrm>
            <a:off x="4990012" y="3167772"/>
            <a:ext cx="373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designed to match stimuli on various other measures (e.g., word frequency, abstractness)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C12E8-F462-4C40-9A87-7FC589A05A27}"/>
              </a:ext>
            </a:extLst>
          </p:cNvPr>
          <p:cNvSpPr txBox="1"/>
          <p:nvPr/>
        </p:nvSpPr>
        <p:spPr>
          <a:xfrm>
            <a:off x="4990012" y="4009654"/>
            <a:ext cx="3734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semantic networks are genuinely capturing something other than just “strong relationships”, we should be able to predict people’s choices</a:t>
            </a:r>
          </a:p>
        </p:txBody>
      </p:sp>
    </p:spTree>
    <p:extLst>
      <p:ext uri="{BB962C8B-B14F-4D97-AF65-F5344CB8AC3E}">
        <p14:creationId xmlns:p14="http://schemas.microsoft.com/office/powerpoint/2010/main" val="205146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8BCEC-00D3-C24C-805A-6492C7A8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59" y="1391675"/>
            <a:ext cx="4162567" cy="5142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42DDB-243B-3C4A-AD79-21DA1473D3AA}"/>
              </a:ext>
            </a:extLst>
          </p:cNvPr>
          <p:cNvSpPr txBox="1"/>
          <p:nvPr/>
        </p:nvSpPr>
        <p:spPr>
          <a:xfrm>
            <a:off x="394230" y="2646400"/>
            <a:ext cx="4086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no direct connections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more “short paths” connecting </a:t>
            </a:r>
            <a:r>
              <a:rPr lang="en-US" i="1" dirty="0"/>
              <a:t>cup</a:t>
            </a:r>
            <a:r>
              <a:rPr lang="en-US" dirty="0"/>
              <a:t> and </a:t>
            </a:r>
            <a:r>
              <a:rPr lang="en-US" i="1" dirty="0"/>
              <a:t>teacher</a:t>
            </a:r>
            <a:r>
              <a:rPr lang="en-US" dirty="0"/>
              <a:t> than either of the other two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predicts that there should be a modest bias to prefer cup-teacher as the most similar pair</a:t>
            </a:r>
          </a:p>
        </p:txBody>
      </p:sp>
    </p:spTree>
    <p:extLst>
      <p:ext uri="{BB962C8B-B14F-4D97-AF65-F5344CB8AC3E}">
        <p14:creationId xmlns:p14="http://schemas.microsoft.com/office/powerpoint/2010/main" val="206449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4A6E3-5024-764A-95B7-9770A38E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" y="1767538"/>
            <a:ext cx="4694606" cy="4809109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180B1F8B-6ADE-534F-A9E3-C2FE98FD6932}"/>
              </a:ext>
            </a:extLst>
          </p:cNvPr>
          <p:cNvSpPr/>
          <p:nvPr/>
        </p:nvSpPr>
        <p:spPr>
          <a:xfrm>
            <a:off x="4009292" y="4654062"/>
            <a:ext cx="949570" cy="4337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9A783-7E4A-5840-B466-4D6B8EF9FC0D}"/>
              </a:ext>
            </a:extLst>
          </p:cNvPr>
          <p:cNvSpPr txBox="1"/>
          <p:nvPr/>
        </p:nvSpPr>
        <p:spPr>
          <a:xfrm>
            <a:off x="5210421" y="4547772"/>
            <a:ext cx="281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predicted pair is the more commonly chosen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40847-DA8B-0241-9435-D497E69AACA0}"/>
              </a:ext>
            </a:extLst>
          </p:cNvPr>
          <p:cNvSpPr/>
          <p:nvPr/>
        </p:nvSpPr>
        <p:spPr>
          <a:xfrm>
            <a:off x="770709" y="4654062"/>
            <a:ext cx="3238583" cy="4337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7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B2E9-F95E-3847-9AEF-4CD401EC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45F4-E3D9-494F-9C9D-64FC87A1C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L1:  Connectionism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L2:  Statistical learning</a:t>
            </a:r>
          </a:p>
          <a:p>
            <a:r>
              <a:rPr lang="en-US" dirty="0"/>
              <a:t>L3:  Semantic networks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L4:  Wisdom of crowds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L5: Cultural transmission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L6: Summary</a:t>
            </a:r>
          </a:p>
        </p:txBody>
      </p:sp>
    </p:spTree>
    <p:extLst>
      <p:ext uri="{BB962C8B-B14F-4D97-AF65-F5344CB8AC3E}">
        <p14:creationId xmlns:p14="http://schemas.microsoft.com/office/powerpoint/2010/main" val="377270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CD1B2C-CA69-9A4C-89FE-7AAAA2D6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5" y="1391675"/>
            <a:ext cx="4512484" cy="2951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0606F-9890-D648-BC75-A62B401EABEF}"/>
              </a:ext>
            </a:extLst>
          </p:cNvPr>
          <p:cNvSpPr txBox="1"/>
          <p:nvPr/>
        </p:nvSpPr>
        <p:spPr>
          <a:xfrm>
            <a:off x="5370068" y="2280991"/>
            <a:ext cx="3360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Histogram of the proportion of people making the most-common choice, across triads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(surprising?) amount of agreement across people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11DD34-4488-6446-9157-38D0765C3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95" y="4527634"/>
            <a:ext cx="3726104" cy="1911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926C8F-D6B0-534B-B237-999881592263}"/>
              </a:ext>
            </a:extLst>
          </p:cNvPr>
          <p:cNvSpPr txBox="1"/>
          <p:nvPr/>
        </p:nvSpPr>
        <p:spPr>
          <a:xfrm>
            <a:off x="4718332" y="5248784"/>
            <a:ext cx="318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(Hypothesis testing for this isn’t trivial… details of the analysis not important for this class)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5C9EF628-3501-5D40-9B2A-7C57233129EB}"/>
              </a:ext>
            </a:extLst>
          </p:cNvPr>
          <p:cNvSpPr/>
          <p:nvPr/>
        </p:nvSpPr>
        <p:spPr>
          <a:xfrm>
            <a:off x="4010296" y="2297491"/>
            <a:ext cx="1085451" cy="770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6512E-83DA-9C46-A1F3-D0B17E07F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5025"/>
            <a:ext cx="5786846" cy="3179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70606F-9890-D648-BC75-A62B401EABEF}"/>
              </a:ext>
            </a:extLst>
          </p:cNvPr>
          <p:cNvSpPr txBox="1"/>
          <p:nvPr/>
        </p:nvSpPr>
        <p:spPr>
          <a:xfrm>
            <a:off x="5786847" y="2275016"/>
            <a:ext cx="3082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Maybe there’s an unmeasured confound?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</a:t>
            </a:r>
            <a:r>
              <a:rPr lang="en-US" i="1" dirty="0"/>
              <a:t>ask</a:t>
            </a:r>
            <a:r>
              <a:rPr lang="en-US" dirty="0"/>
              <a:t> people why they made their choices and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Doesn’t </a:t>
            </a:r>
            <a:r>
              <a:rPr lang="en-US" i="1" dirty="0"/>
              <a:t>seem</a:t>
            </a:r>
            <a:r>
              <a:rPr lang="en-US" dirty="0"/>
              <a:t> to be anything systematic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give </a:t>
            </a:r>
            <a:r>
              <a:rPr lang="en-US" i="1" dirty="0"/>
              <a:t>lots</a:t>
            </a:r>
            <a:r>
              <a:rPr lang="en-US" dirty="0"/>
              <a:t> of different explanations/</a:t>
            </a:r>
            <a:r>
              <a:rPr lang="en-US" dirty="0" err="1"/>
              <a:t>rationalisations</a:t>
            </a:r>
            <a:r>
              <a:rPr lang="en-US" dirty="0"/>
              <a:t> for their choices!</a:t>
            </a:r>
          </a:p>
        </p:txBody>
      </p:sp>
    </p:spTree>
    <p:extLst>
      <p:ext uri="{BB962C8B-B14F-4D97-AF65-F5344CB8AC3E}">
        <p14:creationId xmlns:p14="http://schemas.microsoft.com/office/powerpoint/2010/main" val="381627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8FBF-807A-9446-ABFC-FFC03EA0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associations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2F139-58B8-9441-894D-63E068789425}"/>
              </a:ext>
            </a:extLst>
          </p:cNvPr>
          <p:cNvSpPr txBox="1"/>
          <p:nvPr/>
        </p:nvSpPr>
        <p:spPr>
          <a:xfrm>
            <a:off x="3431431" y="1022343"/>
            <a:ext cx="22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 2016)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0606F-9890-D648-BC75-A62B401EABEF}"/>
              </a:ext>
            </a:extLst>
          </p:cNvPr>
          <p:cNvSpPr txBox="1"/>
          <p:nvPr/>
        </p:nvSpPr>
        <p:spPr>
          <a:xfrm>
            <a:off x="4935415" y="1864225"/>
            <a:ext cx="3579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does a semantic network account work so well? I don’t know</a:t>
            </a:r>
          </a:p>
          <a:p>
            <a:endParaRPr lang="en-US" dirty="0"/>
          </a:p>
          <a:p>
            <a:r>
              <a:rPr lang="en-US" dirty="0"/>
              <a:t>A suspicion: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F9153-4CA5-8641-A768-343A5B3D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24" y="1720283"/>
            <a:ext cx="4038600" cy="370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D14C7-4A00-9E4F-82BF-1701FC581E3B}"/>
              </a:ext>
            </a:extLst>
          </p:cNvPr>
          <p:cNvSpPr txBox="1"/>
          <p:nvPr/>
        </p:nvSpPr>
        <p:spPr>
          <a:xfrm>
            <a:off x="5136907" y="3120359"/>
            <a:ext cx="3378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Networks can represent arbitrary structure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methods we tried using (e.g., hierarchical, taxonomic structures) weren’t very flexible and gave nonsense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Might be as simple as… we have lots of data and a flexible tool for </a:t>
            </a:r>
            <a:r>
              <a:rPr lang="en-US" dirty="0" err="1"/>
              <a:t>summarising</a:t>
            </a:r>
            <a:r>
              <a:rPr lang="en-US" dirty="0"/>
              <a:t> it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E479A-DD97-5049-8A7E-AC6A938128BB}"/>
              </a:ext>
            </a:extLst>
          </p:cNvPr>
          <p:cNvSpPr txBox="1"/>
          <p:nvPr/>
        </p:nvSpPr>
        <p:spPr>
          <a:xfrm>
            <a:off x="1090753" y="5480292"/>
            <a:ext cx="3481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“taxonomic” structure is pretty meaningless and misses lots of important details!</a:t>
            </a:r>
          </a:p>
        </p:txBody>
      </p:sp>
    </p:spTree>
    <p:extLst>
      <p:ext uri="{BB962C8B-B14F-4D97-AF65-F5344CB8AC3E}">
        <p14:creationId xmlns:p14="http://schemas.microsoft.com/office/powerpoint/2010/main" val="2762476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22D2-CE67-A445-9BF4-F26A5FB5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5" y="1396758"/>
            <a:ext cx="7886700" cy="841882"/>
          </a:xfrm>
        </p:spPr>
        <p:txBody>
          <a:bodyPr/>
          <a:lstStyle/>
          <a:p>
            <a:r>
              <a:rPr lang="en-US" dirty="0"/>
              <a:t>Large scale structure</a:t>
            </a:r>
          </a:p>
        </p:txBody>
      </p:sp>
      <p:pic>
        <p:nvPicPr>
          <p:cNvPr id="3" name="Picture 2" descr="Visual representation of a large scale semantic network, with dots corresponding to different words. There are so many dots in the image that it doesn't look like much. &#10;&#10;The purpose is to show the scale of the data set (which has about 4 million responses)">
            <a:extLst>
              <a:ext uri="{FF2B5EF4-FFF2-40B4-BE49-F238E27FC236}">
                <a16:creationId xmlns:a16="http://schemas.microsoft.com/office/drawing/2014/main" id="{47D469F6-6282-334B-9B08-A383301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90" y="2742732"/>
            <a:ext cx="3848371" cy="27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1573-9063-0F4C-A664-2D40A14C32C8}"/>
              </a:ext>
            </a:extLst>
          </p:cNvPr>
          <p:cNvSpPr txBox="1"/>
          <p:nvPr/>
        </p:nvSpPr>
        <p:spPr>
          <a:xfrm>
            <a:off x="3099192" y="1022343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&amp; Tenenbaum 2005)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37693-5C69-7448-A762-41D2F913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2890773"/>
            <a:ext cx="8877300" cy="2626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7CE18-9231-3B4E-85DA-DE5A711748ED}"/>
              </a:ext>
            </a:extLst>
          </p:cNvPr>
          <p:cNvSpPr txBox="1"/>
          <p:nvPr/>
        </p:nvSpPr>
        <p:spPr>
          <a:xfrm>
            <a:off x="628650" y="2065341"/>
            <a:ext cx="23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network?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4A792-2D7F-CC48-97FF-A7E0EA085618}"/>
              </a:ext>
            </a:extLst>
          </p:cNvPr>
          <p:cNvSpPr txBox="1"/>
          <p:nvPr/>
        </p:nvSpPr>
        <p:spPr>
          <a:xfrm>
            <a:off x="1078523" y="257642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11C20-B0A7-454C-8BE5-9F213CE70E72}"/>
              </a:ext>
            </a:extLst>
          </p:cNvPr>
          <p:cNvSpPr txBox="1"/>
          <p:nvPr/>
        </p:nvSpPr>
        <p:spPr>
          <a:xfrm>
            <a:off x="679938" y="3464582"/>
            <a:ext cx="5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D7E1D-30D9-2341-97D1-E4DCFC308306}"/>
              </a:ext>
            </a:extLst>
          </p:cNvPr>
          <p:cNvSpPr txBox="1"/>
          <p:nvPr/>
        </p:nvSpPr>
        <p:spPr>
          <a:xfrm>
            <a:off x="2169032" y="329163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51DDE-BD7D-5741-B0E0-100EE07D4941}"/>
              </a:ext>
            </a:extLst>
          </p:cNvPr>
          <p:cNvSpPr txBox="1"/>
          <p:nvPr/>
        </p:nvSpPr>
        <p:spPr>
          <a:xfrm>
            <a:off x="123632" y="4317051"/>
            <a:ext cx="58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3F29B-F69F-6941-955E-E302764CA176}"/>
              </a:ext>
            </a:extLst>
          </p:cNvPr>
          <p:cNvSpPr txBox="1"/>
          <p:nvPr/>
        </p:nvSpPr>
        <p:spPr>
          <a:xfrm>
            <a:off x="1236244" y="486382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magpie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0C8FC-C01D-5D4C-9097-2B6A5BDE35B2}"/>
              </a:ext>
            </a:extLst>
          </p:cNvPr>
          <p:cNvSpPr txBox="1"/>
          <p:nvPr/>
        </p:nvSpPr>
        <p:spPr>
          <a:xfrm>
            <a:off x="3451299" y="2065341"/>
            <a:ext cx="250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Unstructured network?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BE5FC-9782-CF4B-B884-7FFA1A96BB7C}"/>
              </a:ext>
            </a:extLst>
          </p:cNvPr>
          <p:cNvSpPr txBox="1"/>
          <p:nvPr/>
        </p:nvSpPr>
        <p:spPr>
          <a:xfrm>
            <a:off x="6444762" y="2052794"/>
            <a:ext cx="250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“Small world” graph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1443A3-AE07-264C-98FF-E4854FB99C76}"/>
              </a:ext>
            </a:extLst>
          </p:cNvPr>
          <p:cNvSpPr/>
          <p:nvPr/>
        </p:nvSpPr>
        <p:spPr>
          <a:xfrm>
            <a:off x="123632" y="1863969"/>
            <a:ext cx="3111937" cy="3892062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5B05-7E68-0C45-AC0E-97CE7E14B2FA}"/>
              </a:ext>
            </a:extLst>
          </p:cNvPr>
          <p:cNvSpPr/>
          <p:nvPr/>
        </p:nvSpPr>
        <p:spPr>
          <a:xfrm>
            <a:off x="3337414" y="1863969"/>
            <a:ext cx="2777733" cy="389206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621A10-D29C-C340-A54C-13CCDED82EEF}"/>
              </a:ext>
            </a:extLst>
          </p:cNvPr>
          <p:cNvSpPr/>
          <p:nvPr/>
        </p:nvSpPr>
        <p:spPr>
          <a:xfrm>
            <a:off x="6222438" y="1863969"/>
            <a:ext cx="2730425" cy="3892062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1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37693-5C69-7448-A762-41D2F913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2890773"/>
            <a:ext cx="2968869" cy="2626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7CE18-9231-3B4E-85DA-DE5A711748ED}"/>
              </a:ext>
            </a:extLst>
          </p:cNvPr>
          <p:cNvSpPr txBox="1"/>
          <p:nvPr/>
        </p:nvSpPr>
        <p:spPr>
          <a:xfrm>
            <a:off x="628650" y="2065341"/>
            <a:ext cx="23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Hierarchical network?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4A792-2D7F-CC48-97FF-A7E0EA085618}"/>
              </a:ext>
            </a:extLst>
          </p:cNvPr>
          <p:cNvSpPr txBox="1"/>
          <p:nvPr/>
        </p:nvSpPr>
        <p:spPr>
          <a:xfrm>
            <a:off x="1078523" y="257642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animal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11C20-B0A7-454C-8BE5-9F213CE70E72}"/>
              </a:ext>
            </a:extLst>
          </p:cNvPr>
          <p:cNvSpPr txBox="1"/>
          <p:nvPr/>
        </p:nvSpPr>
        <p:spPr>
          <a:xfrm>
            <a:off x="679938" y="3464582"/>
            <a:ext cx="5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CD7E1D-30D9-2341-97D1-E4DCFC308306}"/>
              </a:ext>
            </a:extLst>
          </p:cNvPr>
          <p:cNvSpPr txBox="1"/>
          <p:nvPr/>
        </p:nvSpPr>
        <p:spPr>
          <a:xfrm>
            <a:off x="2169032" y="329163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51DDE-BD7D-5741-B0E0-100EE07D4941}"/>
              </a:ext>
            </a:extLst>
          </p:cNvPr>
          <p:cNvSpPr txBox="1"/>
          <p:nvPr/>
        </p:nvSpPr>
        <p:spPr>
          <a:xfrm>
            <a:off x="123632" y="4317051"/>
            <a:ext cx="58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3F29B-F69F-6941-955E-E302764CA176}"/>
              </a:ext>
            </a:extLst>
          </p:cNvPr>
          <p:cNvSpPr txBox="1"/>
          <p:nvPr/>
        </p:nvSpPr>
        <p:spPr>
          <a:xfrm>
            <a:off x="1236244" y="486382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magpie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1443A3-AE07-264C-98FF-E4854FB99C76}"/>
              </a:ext>
            </a:extLst>
          </p:cNvPr>
          <p:cNvSpPr/>
          <p:nvPr/>
        </p:nvSpPr>
        <p:spPr>
          <a:xfrm>
            <a:off x="123632" y="1863969"/>
            <a:ext cx="3111937" cy="3892062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515A0-B43E-6147-87B3-9B7D48ACC9AB}"/>
              </a:ext>
            </a:extLst>
          </p:cNvPr>
          <p:cNvSpPr txBox="1"/>
          <p:nvPr/>
        </p:nvSpPr>
        <p:spPr>
          <a:xfrm>
            <a:off x="5490981" y="1663988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unlikely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E0D7C-2EC2-8646-B591-C98DBF9AD2F7}"/>
              </a:ext>
            </a:extLst>
          </p:cNvPr>
          <p:cNvSpPr txBox="1"/>
          <p:nvPr/>
        </p:nvSpPr>
        <p:spPr>
          <a:xfrm>
            <a:off x="4276212" y="2053125"/>
            <a:ext cx="4452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There’s no evidence for it in word association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networks are hierarchical we should be slower to verify “high level” features…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ADA142-A708-1140-9043-7956CCC27ACE}"/>
              </a:ext>
            </a:extLst>
          </p:cNvPr>
          <p:cNvGrpSpPr/>
          <p:nvPr/>
        </p:nvGrpSpPr>
        <p:grpSpPr>
          <a:xfrm>
            <a:off x="3373268" y="3386038"/>
            <a:ext cx="2808477" cy="1933345"/>
            <a:chOff x="3593663" y="4054210"/>
            <a:chExt cx="2808477" cy="1933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3E86C0-00C8-5E40-AA94-26F1E44AAAB0}"/>
                </a:ext>
              </a:extLst>
            </p:cNvPr>
            <p:cNvSpPr txBox="1"/>
            <p:nvPr/>
          </p:nvSpPr>
          <p:spPr>
            <a:xfrm>
              <a:off x="3593663" y="4426638"/>
              <a:ext cx="556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bird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391157-644D-3A40-9C65-168D8E6F2F93}"/>
                </a:ext>
              </a:extLst>
            </p:cNvPr>
            <p:cNvSpPr txBox="1"/>
            <p:nvPr/>
          </p:nvSpPr>
          <p:spPr>
            <a:xfrm>
              <a:off x="4013552" y="5587100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magpie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97C5D0-8C46-F949-BC2B-6EB18B374DE4}"/>
                </a:ext>
              </a:extLst>
            </p:cNvPr>
            <p:cNvCxnSpPr/>
            <p:nvPr/>
          </p:nvCxnSpPr>
          <p:spPr>
            <a:xfrm flipV="1">
              <a:off x="4149969" y="4310310"/>
              <a:ext cx="381541" cy="29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5C200D-499A-394F-BE2C-FE6B365D565F}"/>
                </a:ext>
              </a:extLst>
            </p:cNvPr>
            <p:cNvSpPr txBox="1"/>
            <p:nvPr/>
          </p:nvSpPr>
          <p:spPr>
            <a:xfrm>
              <a:off x="4544077" y="40542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flies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C20F9BF-9DF4-2946-9FDB-8FBDF37C4171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4149969" y="4578301"/>
              <a:ext cx="562652" cy="33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6E9DBB-387A-BF4D-93A9-F0E6050BA84F}"/>
                </a:ext>
              </a:extLst>
            </p:cNvPr>
            <p:cNvSpPr txBox="1"/>
            <p:nvPr/>
          </p:nvSpPr>
          <p:spPr>
            <a:xfrm>
              <a:off x="4786942" y="4376650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wings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17DCA5A-F9D4-F044-9A81-46DBB748B103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149969" y="4611304"/>
              <a:ext cx="562652" cy="300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DE1C94-A1F7-D44D-9FA9-6C08710CE52E}"/>
                </a:ext>
              </a:extLst>
            </p:cNvPr>
            <p:cNvSpPr txBox="1"/>
            <p:nvPr/>
          </p:nvSpPr>
          <p:spPr>
            <a:xfrm>
              <a:off x="4735796" y="4785593"/>
              <a:ext cx="931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feathers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1AE9370-9BE1-CE4F-97A7-ED44BC32BAFC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3871816" y="4795970"/>
              <a:ext cx="278153" cy="721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A0923E6-9D59-8949-97DE-FB9165332BF1}"/>
                </a:ext>
              </a:extLst>
            </p:cNvPr>
            <p:cNvCxnSpPr/>
            <p:nvPr/>
          </p:nvCxnSpPr>
          <p:spPr>
            <a:xfrm flipV="1">
              <a:off x="4849037" y="5477954"/>
              <a:ext cx="381541" cy="2978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02AE116-B7AA-C642-B132-86B223ECEA08}"/>
                </a:ext>
              </a:extLst>
            </p:cNvPr>
            <p:cNvSpPr txBox="1"/>
            <p:nvPr/>
          </p:nvSpPr>
          <p:spPr>
            <a:xfrm>
              <a:off x="5254346" y="5254191"/>
              <a:ext cx="889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swoops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73A9E8D-4165-384D-80F5-9D0990DD8CAC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4849037" y="5771766"/>
              <a:ext cx="4053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79E74C4-003E-7749-B7D6-263B00804C50}"/>
                </a:ext>
              </a:extLst>
            </p:cNvPr>
            <p:cNvSpPr txBox="1"/>
            <p:nvPr/>
          </p:nvSpPr>
          <p:spPr>
            <a:xfrm>
              <a:off x="5278114" y="5618223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Australian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D514DA3-D16D-4847-B4A8-2BD51D610E9B}"/>
              </a:ext>
            </a:extLst>
          </p:cNvPr>
          <p:cNvSpPr txBox="1"/>
          <p:nvPr/>
        </p:nvSpPr>
        <p:spPr>
          <a:xfrm>
            <a:off x="6184712" y="3564885"/>
            <a:ext cx="295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“Magpie” is closer to “swoops” than “wings”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should be faster to verify “magpies swoop” than “magpies have wings”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generally true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8AE80383-0F72-E745-96DD-3AAB42D607E7}"/>
              </a:ext>
            </a:extLst>
          </p:cNvPr>
          <p:cNvSpPr/>
          <p:nvPr/>
        </p:nvSpPr>
        <p:spPr>
          <a:xfrm>
            <a:off x="3235569" y="2268081"/>
            <a:ext cx="777983" cy="1023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2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1573-9063-0F4C-A664-2D40A14C32C8}"/>
              </a:ext>
            </a:extLst>
          </p:cNvPr>
          <p:cNvSpPr txBox="1"/>
          <p:nvPr/>
        </p:nvSpPr>
        <p:spPr>
          <a:xfrm>
            <a:off x="3099192" y="1022343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&amp; Tenenbaum 2005)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37693-5C69-7448-A762-41D2F9133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414" y="2890773"/>
            <a:ext cx="5806586" cy="2626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F0C8FC-C01D-5D4C-9097-2B6A5BDE35B2}"/>
              </a:ext>
            </a:extLst>
          </p:cNvPr>
          <p:cNvSpPr txBox="1"/>
          <p:nvPr/>
        </p:nvSpPr>
        <p:spPr>
          <a:xfrm>
            <a:off x="3451299" y="2065341"/>
            <a:ext cx="250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Unstructured network?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BE5FC-9782-CF4B-B884-7FFA1A96BB7C}"/>
              </a:ext>
            </a:extLst>
          </p:cNvPr>
          <p:cNvSpPr txBox="1"/>
          <p:nvPr/>
        </p:nvSpPr>
        <p:spPr>
          <a:xfrm>
            <a:off x="6444762" y="2052794"/>
            <a:ext cx="250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“Small world” graph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5B05-7E68-0C45-AC0E-97CE7E14B2FA}"/>
              </a:ext>
            </a:extLst>
          </p:cNvPr>
          <p:cNvSpPr/>
          <p:nvPr/>
        </p:nvSpPr>
        <p:spPr>
          <a:xfrm>
            <a:off x="3337414" y="1863969"/>
            <a:ext cx="2777733" cy="3892062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621A10-D29C-C340-A54C-13CCDED82EEF}"/>
              </a:ext>
            </a:extLst>
          </p:cNvPr>
          <p:cNvSpPr/>
          <p:nvPr/>
        </p:nvSpPr>
        <p:spPr>
          <a:xfrm>
            <a:off x="6222438" y="1863969"/>
            <a:ext cx="2730425" cy="3892062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341CF-BB8F-5346-8CF2-51EDBE158258}"/>
              </a:ext>
            </a:extLst>
          </p:cNvPr>
          <p:cNvSpPr txBox="1"/>
          <p:nvPr/>
        </p:nvSpPr>
        <p:spPr>
          <a:xfrm>
            <a:off x="390210" y="2615225"/>
            <a:ext cx="226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60D36-1D47-0645-9F8C-4EF3113F2118}"/>
              </a:ext>
            </a:extLst>
          </p:cNvPr>
          <p:cNvSpPr txBox="1"/>
          <p:nvPr/>
        </p:nvSpPr>
        <p:spPr>
          <a:xfrm>
            <a:off x="151771" y="3083169"/>
            <a:ext cx="2737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world graphs have “surprisingly” short paths between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world graphs have a lot of “clustering”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1573-9063-0F4C-A664-2D40A14C32C8}"/>
              </a:ext>
            </a:extLst>
          </p:cNvPr>
          <p:cNvSpPr txBox="1"/>
          <p:nvPr/>
        </p:nvSpPr>
        <p:spPr>
          <a:xfrm>
            <a:off x="3099192" y="1022343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&amp; Tenenbaum 2005)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F467A4-30DE-6746-8601-D21CDAF9E932}"/>
              </a:ext>
            </a:extLst>
          </p:cNvPr>
          <p:cNvSpPr/>
          <p:nvPr/>
        </p:nvSpPr>
        <p:spPr>
          <a:xfrm>
            <a:off x="4212883" y="3688518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077A75-A063-7040-B4DB-2191D653FF65}"/>
              </a:ext>
            </a:extLst>
          </p:cNvPr>
          <p:cNvCxnSpPr>
            <a:cxnSpLocks/>
            <a:stCxn id="6" idx="0"/>
            <a:endCxn id="14" idx="3"/>
          </p:cNvCxnSpPr>
          <p:nvPr/>
        </p:nvCxnSpPr>
        <p:spPr>
          <a:xfrm flipV="1">
            <a:off x="4382868" y="3036173"/>
            <a:ext cx="244550" cy="65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22CCE0A-AC03-0E42-B9D4-3B8777EFB562}"/>
              </a:ext>
            </a:extLst>
          </p:cNvPr>
          <p:cNvSpPr/>
          <p:nvPr/>
        </p:nvSpPr>
        <p:spPr>
          <a:xfrm>
            <a:off x="4577631" y="2745991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4DD346-5291-324F-8366-EB9E2ED28524}"/>
              </a:ext>
            </a:extLst>
          </p:cNvPr>
          <p:cNvSpPr/>
          <p:nvPr/>
        </p:nvSpPr>
        <p:spPr>
          <a:xfrm>
            <a:off x="5314852" y="3486258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8190C2-23E1-B444-8875-E37B69750F24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 flipV="1">
            <a:off x="4552852" y="3656243"/>
            <a:ext cx="762000" cy="202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A45ECFE-3A9E-E744-A287-888693C4D770}"/>
              </a:ext>
            </a:extLst>
          </p:cNvPr>
          <p:cNvSpPr/>
          <p:nvPr/>
        </p:nvSpPr>
        <p:spPr>
          <a:xfrm>
            <a:off x="5314851" y="4256942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57D710-5083-2041-B8C0-EBF2C3876484}"/>
              </a:ext>
            </a:extLst>
          </p:cNvPr>
          <p:cNvCxnSpPr>
            <a:cxnSpLocks/>
            <a:stCxn id="6" idx="5"/>
            <a:endCxn id="21" idx="2"/>
          </p:cNvCxnSpPr>
          <p:nvPr/>
        </p:nvCxnSpPr>
        <p:spPr>
          <a:xfrm>
            <a:off x="4503065" y="3978700"/>
            <a:ext cx="811786" cy="448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081C0C-D6EC-924E-A350-FB0708367702}"/>
              </a:ext>
            </a:extLst>
          </p:cNvPr>
          <p:cNvCxnSpPr>
            <a:cxnSpLocks/>
            <a:stCxn id="6" idx="3"/>
            <a:endCxn id="27" idx="7"/>
          </p:cNvCxnSpPr>
          <p:nvPr/>
        </p:nvCxnSpPr>
        <p:spPr>
          <a:xfrm flipH="1">
            <a:off x="3585760" y="3978700"/>
            <a:ext cx="676910" cy="50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BA93160-C520-B54E-911F-4B1E0C9DB326}"/>
              </a:ext>
            </a:extLst>
          </p:cNvPr>
          <p:cNvSpPr/>
          <p:nvPr/>
        </p:nvSpPr>
        <p:spPr>
          <a:xfrm>
            <a:off x="3295578" y="4438575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1483AE-DAB1-DA4F-B24B-38FEA5BAB5DB}"/>
              </a:ext>
            </a:extLst>
          </p:cNvPr>
          <p:cNvSpPr/>
          <p:nvPr/>
        </p:nvSpPr>
        <p:spPr>
          <a:xfrm>
            <a:off x="3295578" y="2923403"/>
            <a:ext cx="339969" cy="339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72EEEB-1574-274C-8049-247408B317DF}"/>
              </a:ext>
            </a:extLst>
          </p:cNvPr>
          <p:cNvCxnSpPr>
            <a:cxnSpLocks/>
            <a:stCxn id="6" idx="1"/>
            <a:endCxn id="30" idx="5"/>
          </p:cNvCxnSpPr>
          <p:nvPr/>
        </p:nvCxnSpPr>
        <p:spPr>
          <a:xfrm flipH="1" flipV="1">
            <a:off x="3585760" y="3213585"/>
            <a:ext cx="676910" cy="524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7309FA-56ED-FB47-B257-0547B9B9A093}"/>
              </a:ext>
            </a:extLst>
          </p:cNvPr>
          <p:cNvCxnSpPr>
            <a:cxnSpLocks/>
            <a:stCxn id="14" idx="2"/>
            <a:endCxn id="30" idx="6"/>
          </p:cNvCxnSpPr>
          <p:nvPr/>
        </p:nvCxnSpPr>
        <p:spPr>
          <a:xfrm flipH="1">
            <a:off x="3635547" y="2915976"/>
            <a:ext cx="942084" cy="17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C286283-98D5-9545-B7A3-1798533F6F6F}"/>
              </a:ext>
            </a:extLst>
          </p:cNvPr>
          <p:cNvSpPr txBox="1"/>
          <p:nvPr/>
        </p:nvSpPr>
        <p:spPr>
          <a:xfrm>
            <a:off x="1853457" y="2048891"/>
            <a:ext cx="578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degree of a node k is the number of connections it has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A96554-E00F-4043-8418-A60DA5B424EA}"/>
              </a:ext>
            </a:extLst>
          </p:cNvPr>
          <p:cNvSpPr txBox="1"/>
          <p:nvPr/>
        </p:nvSpPr>
        <p:spPr>
          <a:xfrm>
            <a:off x="5783860" y="337576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802064-5F67-3E40-9734-C68672E65BB0}"/>
              </a:ext>
            </a:extLst>
          </p:cNvPr>
          <p:cNvSpPr txBox="1"/>
          <p:nvPr/>
        </p:nvSpPr>
        <p:spPr>
          <a:xfrm>
            <a:off x="5832153" y="418394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94B92C-DB3D-8147-9ECF-FEF6A159A779}"/>
              </a:ext>
            </a:extLst>
          </p:cNvPr>
          <p:cNvSpPr txBox="1"/>
          <p:nvPr/>
        </p:nvSpPr>
        <p:spPr>
          <a:xfrm>
            <a:off x="2700449" y="428910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3C765B-D8DE-ED43-A41D-9EC8B4B0494B}"/>
              </a:ext>
            </a:extLst>
          </p:cNvPr>
          <p:cNvSpPr txBox="1"/>
          <p:nvPr/>
        </p:nvSpPr>
        <p:spPr>
          <a:xfrm>
            <a:off x="2750236" y="258898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B94E78-B291-6048-99B5-24D9C5F18D9F}"/>
              </a:ext>
            </a:extLst>
          </p:cNvPr>
          <p:cNvSpPr txBox="1"/>
          <p:nvPr/>
        </p:nvSpPr>
        <p:spPr>
          <a:xfrm>
            <a:off x="4939493" y="237759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DB3190-9887-0A4C-B531-6A75CDF6A108}"/>
              </a:ext>
            </a:extLst>
          </p:cNvPr>
          <p:cNvSpPr txBox="1"/>
          <p:nvPr/>
        </p:nvSpPr>
        <p:spPr>
          <a:xfrm>
            <a:off x="3497557" y="360899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E3160F-9A7A-B74C-AD5C-E07A9F681F83}"/>
              </a:ext>
            </a:extLst>
          </p:cNvPr>
          <p:cNvCxnSpPr/>
          <p:nvPr/>
        </p:nvCxnSpPr>
        <p:spPr>
          <a:xfrm flipV="1">
            <a:off x="4382868" y="4256942"/>
            <a:ext cx="0" cy="1206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270BCA2-E2C3-A146-A453-BFAB06C17D15}"/>
              </a:ext>
            </a:extLst>
          </p:cNvPr>
          <p:cNvSpPr txBox="1"/>
          <p:nvPr/>
        </p:nvSpPr>
        <p:spPr>
          <a:xfrm>
            <a:off x="2032381" y="5495983"/>
            <a:ext cx="494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property of small-world graphs: a small number of “hub” nodes with very high connectivity</a:t>
            </a:r>
          </a:p>
        </p:txBody>
      </p:sp>
    </p:spTree>
    <p:extLst>
      <p:ext uri="{BB962C8B-B14F-4D97-AF65-F5344CB8AC3E}">
        <p14:creationId xmlns:p14="http://schemas.microsoft.com/office/powerpoint/2010/main" val="349181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1573-9063-0F4C-A664-2D40A14C32C8}"/>
              </a:ext>
            </a:extLst>
          </p:cNvPr>
          <p:cNvSpPr txBox="1"/>
          <p:nvPr/>
        </p:nvSpPr>
        <p:spPr>
          <a:xfrm>
            <a:off x="3099192" y="1022343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&amp; Tenenbaum 2005)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A66C9-B3A9-3F42-8F90-8E34DF82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99" y="2048891"/>
            <a:ext cx="4267431" cy="410844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B5B2552-D614-FE49-8699-07FC5F3C9D36}"/>
              </a:ext>
            </a:extLst>
          </p:cNvPr>
          <p:cNvSpPr txBox="1"/>
          <p:nvPr/>
        </p:nvSpPr>
        <p:spPr>
          <a:xfrm>
            <a:off x="5634631" y="2912803"/>
            <a:ext cx="309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“power law” is linear when plotted on a log-log scale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93D2C3-FC72-9A43-A5A6-2A0B55CF5AD5}"/>
              </a:ext>
            </a:extLst>
          </p:cNvPr>
          <p:cNvSpPr txBox="1"/>
          <p:nvPr/>
        </p:nvSpPr>
        <p:spPr>
          <a:xfrm>
            <a:off x="5634630" y="1864225"/>
            <a:ext cx="321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diagnostic signature we’re looking for is a power law for the degree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AF15E-5E76-DB4B-ACC8-86A0ED68536F}"/>
              </a:ext>
            </a:extLst>
          </p:cNvPr>
          <p:cNvSpPr txBox="1"/>
          <p:nvPr/>
        </p:nvSpPr>
        <p:spPr>
          <a:xfrm>
            <a:off x="5820790" y="6488668"/>
            <a:ext cx="31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(* technical details hidden here)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18F538-C73A-134E-8546-689A0534CA25}"/>
              </a:ext>
            </a:extLst>
          </p:cNvPr>
          <p:cNvCxnSpPr>
            <a:cxnSpLocks/>
          </p:cNvCxnSpPr>
          <p:nvPr/>
        </p:nvCxnSpPr>
        <p:spPr>
          <a:xfrm>
            <a:off x="3465745" y="2473569"/>
            <a:ext cx="1094527" cy="86714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>
            <a:extLst>
              <a:ext uri="{FF2B5EF4-FFF2-40B4-BE49-F238E27FC236}">
                <a16:creationId xmlns:a16="http://schemas.microsoft.com/office/drawing/2014/main" id="{EBB56787-A1AE-9547-9B34-EBD709805C14}"/>
              </a:ext>
            </a:extLst>
          </p:cNvPr>
          <p:cNvSpPr/>
          <p:nvPr/>
        </p:nvSpPr>
        <p:spPr>
          <a:xfrm>
            <a:off x="4783011" y="2883332"/>
            <a:ext cx="618284" cy="679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69BF8-3B5F-8B4E-9E8A-7E2232DDEB22}"/>
              </a:ext>
            </a:extLst>
          </p:cNvPr>
          <p:cNvSpPr txBox="1"/>
          <p:nvPr/>
        </p:nvSpPr>
        <p:spPr>
          <a:xfrm>
            <a:off x="3285404" y="6119336"/>
            <a:ext cx="145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degree, 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80A7FC-D952-5E4F-89D7-7BE53603F0C2}"/>
              </a:ext>
            </a:extLst>
          </p:cNvPr>
          <p:cNvSpPr txBox="1"/>
          <p:nvPr/>
        </p:nvSpPr>
        <p:spPr>
          <a:xfrm>
            <a:off x="167391" y="2201106"/>
            <a:ext cx="171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proportion of nodes in the network with degree = k</a:t>
            </a:r>
          </a:p>
        </p:txBody>
      </p:sp>
    </p:spTree>
    <p:extLst>
      <p:ext uri="{BB962C8B-B14F-4D97-AF65-F5344CB8AC3E}">
        <p14:creationId xmlns:p14="http://schemas.microsoft.com/office/powerpoint/2010/main" val="3357399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5B-F454-7D46-A7A5-14D0CC3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are semantic networks organized?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41573-9063-0F4C-A664-2D40A14C32C8}"/>
              </a:ext>
            </a:extLst>
          </p:cNvPr>
          <p:cNvSpPr txBox="1"/>
          <p:nvPr/>
        </p:nvSpPr>
        <p:spPr>
          <a:xfrm>
            <a:off x="3099192" y="1022343"/>
            <a:ext cx="294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Steyvers</a:t>
            </a:r>
            <a:r>
              <a:rPr lang="en-US" dirty="0"/>
              <a:t> &amp; Tenenbaum 2005)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93D2C3-FC72-9A43-A5A6-2A0B55CF5AD5}"/>
              </a:ext>
            </a:extLst>
          </p:cNvPr>
          <p:cNvSpPr txBox="1"/>
          <p:nvPr/>
        </p:nvSpPr>
        <p:spPr>
          <a:xfrm>
            <a:off x="5819204" y="2884133"/>
            <a:ext cx="28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different ways of measuring the structure of semantic networks, all of which show the same pattern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C9568-D3C8-104A-9E4F-EDFEF660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4" y="1568244"/>
            <a:ext cx="4805446" cy="46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6B06-9B56-8A45-B6DA-3D014D6F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AB63-064F-D248-AE26-2E08934E2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Refresher: </a:t>
            </a:r>
          </a:p>
          <a:p>
            <a:pPr lvl="1"/>
            <a:r>
              <a:rPr lang="en-US" dirty="0"/>
              <a:t>Semantic priming</a:t>
            </a:r>
          </a:p>
          <a:p>
            <a:pPr lvl="1"/>
            <a:r>
              <a:rPr lang="en-US" dirty="0"/>
              <a:t>Semantic networks</a:t>
            </a:r>
          </a:p>
          <a:p>
            <a:r>
              <a:rPr lang="en-US" dirty="0"/>
              <a:t>The small world of words project</a:t>
            </a:r>
          </a:p>
          <a:p>
            <a:r>
              <a:rPr lang="en-US" dirty="0"/>
              <a:t>Structure in semantic networks:</a:t>
            </a:r>
          </a:p>
          <a:p>
            <a:pPr lvl="1"/>
            <a:r>
              <a:rPr lang="en-US" dirty="0"/>
              <a:t>Local structure</a:t>
            </a:r>
          </a:p>
          <a:p>
            <a:pPr lvl="1"/>
            <a:r>
              <a:rPr lang="en-US" dirty="0"/>
              <a:t>Remote associations</a:t>
            </a:r>
          </a:p>
          <a:p>
            <a:pPr lvl="1"/>
            <a:r>
              <a:rPr lang="en-US" dirty="0"/>
              <a:t>Large scale structure</a:t>
            </a:r>
          </a:p>
          <a:p>
            <a:r>
              <a:rPr lang="en-US" dirty="0"/>
              <a:t>Semantic networks of individuals</a:t>
            </a:r>
          </a:p>
          <a:p>
            <a:r>
              <a:rPr lang="en-US" dirty="0"/>
              <a:t>Semantic networks over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92716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22D2-CE67-A445-9BF4-F26A5FB5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5" y="1396758"/>
            <a:ext cx="7886700" cy="841882"/>
          </a:xfrm>
        </p:spPr>
        <p:txBody>
          <a:bodyPr/>
          <a:lstStyle/>
          <a:p>
            <a:r>
              <a:rPr lang="en-US" dirty="0"/>
              <a:t>Semantic networks for individuals</a:t>
            </a:r>
          </a:p>
        </p:txBody>
      </p:sp>
      <p:pic>
        <p:nvPicPr>
          <p:cNvPr id="3" name="Picture 2" descr="Visual representation of a large scale semantic network, with dots corresponding to different words. There are so many dots in the image that it doesn't look like much. &#10;&#10;The purpose is to show the scale of the data set (which has about 4 million responses)">
            <a:extLst>
              <a:ext uri="{FF2B5EF4-FFF2-40B4-BE49-F238E27FC236}">
                <a16:creationId xmlns:a16="http://schemas.microsoft.com/office/drawing/2014/main" id="{47D469F6-6282-334B-9B08-A383301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90" y="2742732"/>
            <a:ext cx="3848371" cy="27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2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34D88B-AEB4-604B-BF26-8460B6303D04}"/>
              </a:ext>
            </a:extLst>
          </p:cNvPr>
          <p:cNvCxnSpPr>
            <a:cxnSpLocks/>
          </p:cNvCxnSpPr>
          <p:nvPr/>
        </p:nvCxnSpPr>
        <p:spPr>
          <a:xfrm>
            <a:off x="6937844" y="4317750"/>
            <a:ext cx="656495" cy="641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B8D606-686B-E744-AAD4-3BFBA47CD9F1}"/>
              </a:ext>
            </a:extLst>
          </p:cNvPr>
          <p:cNvCxnSpPr>
            <a:cxnSpLocks/>
          </p:cNvCxnSpPr>
          <p:nvPr/>
        </p:nvCxnSpPr>
        <p:spPr>
          <a:xfrm>
            <a:off x="6011778" y="5229149"/>
            <a:ext cx="685799" cy="6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5635CA-E8D0-BF46-AA2B-9400E962DBBA}"/>
              </a:ext>
            </a:extLst>
          </p:cNvPr>
          <p:cNvCxnSpPr>
            <a:cxnSpLocks/>
          </p:cNvCxnSpPr>
          <p:nvPr/>
        </p:nvCxnSpPr>
        <p:spPr>
          <a:xfrm>
            <a:off x="6360537" y="4922413"/>
            <a:ext cx="685799" cy="67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D963C8-321A-AF41-8AC8-FFC5A83B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source of concern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65565-09D3-0146-B692-9C4F8EDBC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0" y="1590904"/>
            <a:ext cx="1953469" cy="1953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3A4D5-D392-6E4E-8A1D-8FB96CD518B6}"/>
              </a:ext>
            </a:extLst>
          </p:cNvPr>
          <p:cNvSpPr txBox="1"/>
          <p:nvPr/>
        </p:nvSpPr>
        <p:spPr>
          <a:xfrm>
            <a:off x="3234762" y="1433744"/>
            <a:ext cx="426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sources of semantic network data aggregate responses from many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situations where the data from aggregate systematically misrepresent the data from individuals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C802816-D399-BE49-A971-A7D9D2BE06A5}"/>
              </a:ext>
            </a:extLst>
          </p:cNvPr>
          <p:cNvSpPr/>
          <p:nvPr/>
        </p:nvSpPr>
        <p:spPr>
          <a:xfrm>
            <a:off x="4010061" y="3095063"/>
            <a:ext cx="668215" cy="55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1CAC55-82D9-AF40-AFE3-EA992624BB11}"/>
              </a:ext>
            </a:extLst>
          </p:cNvPr>
          <p:cNvCxnSpPr/>
          <p:nvPr/>
        </p:nvCxnSpPr>
        <p:spPr>
          <a:xfrm>
            <a:off x="2943266" y="4160271"/>
            <a:ext cx="0" cy="179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FFA929-6A01-B641-B2A0-D8E99C4C07DC}"/>
              </a:ext>
            </a:extLst>
          </p:cNvPr>
          <p:cNvCxnSpPr>
            <a:cxnSpLocks/>
          </p:cNvCxnSpPr>
          <p:nvPr/>
        </p:nvCxnSpPr>
        <p:spPr>
          <a:xfrm flipH="1">
            <a:off x="2943266" y="5953901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A85DC23-9410-7140-AF1A-60D43FBCC909}"/>
              </a:ext>
            </a:extLst>
          </p:cNvPr>
          <p:cNvSpPr/>
          <p:nvPr/>
        </p:nvSpPr>
        <p:spPr>
          <a:xfrm>
            <a:off x="3330128" y="52856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C26E73-DFC0-D040-BA0F-7506EDC6D57E}"/>
              </a:ext>
            </a:extLst>
          </p:cNvPr>
          <p:cNvSpPr/>
          <p:nvPr/>
        </p:nvSpPr>
        <p:spPr>
          <a:xfrm>
            <a:off x="3482528" y="54380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AD71FE-CDF5-994A-BFF2-64D7EC1DAF7D}"/>
              </a:ext>
            </a:extLst>
          </p:cNvPr>
          <p:cNvSpPr/>
          <p:nvPr/>
        </p:nvSpPr>
        <p:spPr>
          <a:xfrm>
            <a:off x="3634928" y="559048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94D5A9-A30F-E14C-A6AD-2D8C216F6CDC}"/>
              </a:ext>
            </a:extLst>
          </p:cNvPr>
          <p:cNvSpPr/>
          <p:nvPr/>
        </p:nvSpPr>
        <p:spPr>
          <a:xfrm>
            <a:off x="3693542" y="49926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880612-C73A-D84C-A613-A772C9485DBC}"/>
              </a:ext>
            </a:extLst>
          </p:cNvPr>
          <p:cNvSpPr/>
          <p:nvPr/>
        </p:nvSpPr>
        <p:spPr>
          <a:xfrm>
            <a:off x="3845942" y="51450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CF38D5-AECC-4B4C-9B3E-B6729345D894}"/>
              </a:ext>
            </a:extLst>
          </p:cNvPr>
          <p:cNvSpPr/>
          <p:nvPr/>
        </p:nvSpPr>
        <p:spPr>
          <a:xfrm>
            <a:off x="3998342" y="529741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BCEB45-8016-BD42-8EF7-78A1E123DFDF}"/>
              </a:ext>
            </a:extLst>
          </p:cNvPr>
          <p:cNvSpPr/>
          <p:nvPr/>
        </p:nvSpPr>
        <p:spPr>
          <a:xfrm>
            <a:off x="4267969" y="43712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E4399F-0F07-4E4C-A2CB-E23FA820AD29}"/>
              </a:ext>
            </a:extLst>
          </p:cNvPr>
          <p:cNvSpPr/>
          <p:nvPr/>
        </p:nvSpPr>
        <p:spPr>
          <a:xfrm>
            <a:off x="4420369" y="45236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01B254-30E6-2245-A6FE-1E7E8BD8B3A8}"/>
              </a:ext>
            </a:extLst>
          </p:cNvPr>
          <p:cNvSpPr/>
          <p:nvPr/>
        </p:nvSpPr>
        <p:spPr>
          <a:xfrm>
            <a:off x="4572769" y="46760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53215C-6656-A345-82BC-76310EF1F3A4}"/>
              </a:ext>
            </a:extLst>
          </p:cNvPr>
          <p:cNvCxnSpPr>
            <a:cxnSpLocks/>
          </p:cNvCxnSpPr>
          <p:nvPr/>
        </p:nvCxnSpPr>
        <p:spPr>
          <a:xfrm flipV="1">
            <a:off x="3271511" y="4289224"/>
            <a:ext cx="1652955" cy="147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2EC73D-D3AE-C649-912F-59B677F75D75}"/>
              </a:ext>
            </a:extLst>
          </p:cNvPr>
          <p:cNvSpPr txBox="1"/>
          <p:nvPr/>
        </p:nvSpPr>
        <p:spPr>
          <a:xfrm>
            <a:off x="3634928" y="3732326"/>
            <a:ext cx="166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9DE364-3B4C-144B-B386-7E386F6604E0}"/>
              </a:ext>
            </a:extLst>
          </p:cNvPr>
          <p:cNvCxnSpPr/>
          <p:nvPr/>
        </p:nvCxnSpPr>
        <p:spPr>
          <a:xfrm>
            <a:off x="5721633" y="4197560"/>
            <a:ext cx="0" cy="1793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847B4F-8D75-8142-815A-33C5C916D89C}"/>
              </a:ext>
            </a:extLst>
          </p:cNvPr>
          <p:cNvCxnSpPr>
            <a:cxnSpLocks/>
          </p:cNvCxnSpPr>
          <p:nvPr/>
        </p:nvCxnSpPr>
        <p:spPr>
          <a:xfrm flipH="1">
            <a:off x="5721633" y="599119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0FCB96A-E2C1-E44A-AFAC-DCC5A461982E}"/>
              </a:ext>
            </a:extLst>
          </p:cNvPr>
          <p:cNvSpPr/>
          <p:nvPr/>
        </p:nvSpPr>
        <p:spPr>
          <a:xfrm>
            <a:off x="6108495" y="5322975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B021F4-E329-8E4A-9114-F6C59A8CC629}"/>
              </a:ext>
            </a:extLst>
          </p:cNvPr>
          <p:cNvSpPr/>
          <p:nvPr/>
        </p:nvSpPr>
        <p:spPr>
          <a:xfrm>
            <a:off x="6260895" y="5475375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58171D-1271-164C-B47E-94ACA3B8D1B0}"/>
              </a:ext>
            </a:extLst>
          </p:cNvPr>
          <p:cNvSpPr/>
          <p:nvPr/>
        </p:nvSpPr>
        <p:spPr>
          <a:xfrm>
            <a:off x="6413295" y="5627775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2481B1-585E-A34E-9143-90B7B54AFBB9}"/>
              </a:ext>
            </a:extLst>
          </p:cNvPr>
          <p:cNvSpPr/>
          <p:nvPr/>
        </p:nvSpPr>
        <p:spPr>
          <a:xfrm>
            <a:off x="6471909" y="5029901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FE978A-5478-A84A-AF4C-5B774659A212}"/>
              </a:ext>
            </a:extLst>
          </p:cNvPr>
          <p:cNvSpPr/>
          <p:nvPr/>
        </p:nvSpPr>
        <p:spPr>
          <a:xfrm>
            <a:off x="6624309" y="5182301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7E42BE-0A67-0A4E-B0C0-5A6362C38F39}"/>
              </a:ext>
            </a:extLst>
          </p:cNvPr>
          <p:cNvSpPr/>
          <p:nvPr/>
        </p:nvSpPr>
        <p:spPr>
          <a:xfrm>
            <a:off x="6776709" y="5334701"/>
            <a:ext cx="1524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18D4B0B-54EF-1041-A783-23A3C1A83F16}"/>
              </a:ext>
            </a:extLst>
          </p:cNvPr>
          <p:cNvSpPr/>
          <p:nvPr/>
        </p:nvSpPr>
        <p:spPr>
          <a:xfrm>
            <a:off x="7046336" y="440857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95095D-076A-504B-936C-142A48E8596A}"/>
              </a:ext>
            </a:extLst>
          </p:cNvPr>
          <p:cNvSpPr/>
          <p:nvPr/>
        </p:nvSpPr>
        <p:spPr>
          <a:xfrm>
            <a:off x="7198736" y="456097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70344C-2909-204A-BE98-B847C6A08681}"/>
              </a:ext>
            </a:extLst>
          </p:cNvPr>
          <p:cNvSpPr/>
          <p:nvPr/>
        </p:nvSpPr>
        <p:spPr>
          <a:xfrm>
            <a:off x="7351136" y="471337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7D4BAF-EF68-A343-979A-2E6DCCAD0A0B}"/>
              </a:ext>
            </a:extLst>
          </p:cNvPr>
          <p:cNvSpPr txBox="1"/>
          <p:nvPr/>
        </p:nvSpPr>
        <p:spPr>
          <a:xfrm>
            <a:off x="6373793" y="3703480"/>
            <a:ext cx="166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1B74A9-C4C4-A145-A03C-B2990AF5D5BE}"/>
              </a:ext>
            </a:extLst>
          </p:cNvPr>
          <p:cNvSpPr txBox="1"/>
          <p:nvPr/>
        </p:nvSpPr>
        <p:spPr>
          <a:xfrm>
            <a:off x="7503535" y="452455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59A15-663D-9943-AC02-273854D65562}"/>
              </a:ext>
            </a:extLst>
          </p:cNvPr>
          <p:cNvSpPr txBox="1"/>
          <p:nvPr/>
        </p:nvSpPr>
        <p:spPr>
          <a:xfrm>
            <a:off x="6979864" y="519809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646695-7A56-CF4F-BAC1-A285C8E91957}"/>
              </a:ext>
            </a:extLst>
          </p:cNvPr>
          <p:cNvSpPr txBox="1"/>
          <p:nvPr/>
        </p:nvSpPr>
        <p:spPr>
          <a:xfrm>
            <a:off x="6662412" y="561253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 3</a:t>
            </a: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44C5CB89-0920-6A4D-A05A-CEA08875D53B}"/>
              </a:ext>
            </a:extLst>
          </p:cNvPr>
          <p:cNvSpPr/>
          <p:nvPr/>
        </p:nvSpPr>
        <p:spPr>
          <a:xfrm>
            <a:off x="6537916" y="3087516"/>
            <a:ext cx="668215" cy="55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1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E884EE-0888-6B41-B807-3B694B8F80D0}"/>
              </a:ext>
            </a:extLst>
          </p:cNvPr>
          <p:cNvSpPr/>
          <p:nvPr/>
        </p:nvSpPr>
        <p:spPr>
          <a:xfrm>
            <a:off x="1744690" y="4646093"/>
            <a:ext cx="326572" cy="326572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A317D6-B867-9848-A945-1BB9F0814062}"/>
              </a:ext>
            </a:extLst>
          </p:cNvPr>
          <p:cNvSpPr/>
          <p:nvPr/>
        </p:nvSpPr>
        <p:spPr>
          <a:xfrm>
            <a:off x="2755574" y="2817222"/>
            <a:ext cx="326572" cy="326572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AF453B-144E-B24E-AE2D-8E23F72C3912}"/>
              </a:ext>
            </a:extLst>
          </p:cNvPr>
          <p:cNvSpPr/>
          <p:nvPr/>
        </p:nvSpPr>
        <p:spPr>
          <a:xfrm>
            <a:off x="4953711" y="4272079"/>
            <a:ext cx="326572" cy="326572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34FCBD-71E5-2344-813F-F50203CE49A8}"/>
              </a:ext>
            </a:extLst>
          </p:cNvPr>
          <p:cNvSpPr/>
          <p:nvPr/>
        </p:nvSpPr>
        <p:spPr>
          <a:xfrm>
            <a:off x="7070808" y="5500442"/>
            <a:ext cx="326572" cy="326572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1ED3A-0770-CB49-8C06-9D955557316D}"/>
              </a:ext>
            </a:extLst>
          </p:cNvPr>
          <p:cNvSpPr txBox="1"/>
          <p:nvPr/>
        </p:nvSpPr>
        <p:spPr>
          <a:xfrm>
            <a:off x="7423509" y="550044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7132C-4344-404E-851E-69F06300047A}"/>
              </a:ext>
            </a:extLst>
          </p:cNvPr>
          <p:cNvCxnSpPr>
            <a:cxnSpLocks/>
            <a:stCxn id="7" idx="0"/>
            <a:endCxn id="14" idx="4"/>
          </p:cNvCxnSpPr>
          <p:nvPr/>
        </p:nvCxnSpPr>
        <p:spPr>
          <a:xfrm flipV="1">
            <a:off x="1907976" y="4200234"/>
            <a:ext cx="103528" cy="445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F6FDD81-2F89-734B-96AD-C536B1F64D5A}"/>
              </a:ext>
            </a:extLst>
          </p:cNvPr>
          <p:cNvSpPr/>
          <p:nvPr/>
        </p:nvSpPr>
        <p:spPr>
          <a:xfrm>
            <a:off x="1848218" y="3873662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FD2717-116E-8540-9395-807E1A244C6C}"/>
              </a:ext>
            </a:extLst>
          </p:cNvPr>
          <p:cNvSpPr/>
          <p:nvPr/>
        </p:nvSpPr>
        <p:spPr>
          <a:xfrm>
            <a:off x="2429002" y="4718848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1BB618-ABE5-E944-BCA7-C67B4CC90C1E}"/>
              </a:ext>
            </a:extLst>
          </p:cNvPr>
          <p:cNvCxnSpPr>
            <a:cxnSpLocks/>
            <a:stCxn id="7" idx="6"/>
            <a:endCxn id="16" idx="2"/>
          </p:cNvCxnSpPr>
          <p:nvPr/>
        </p:nvCxnSpPr>
        <p:spPr>
          <a:xfrm>
            <a:off x="2071262" y="4809379"/>
            <a:ext cx="357740" cy="72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999E1236-91E8-2843-9A11-0FD380113170}"/>
              </a:ext>
            </a:extLst>
          </p:cNvPr>
          <p:cNvSpPr/>
          <p:nvPr/>
        </p:nvSpPr>
        <p:spPr>
          <a:xfrm>
            <a:off x="970225" y="4726650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3DA67A-A83B-1947-BA79-2228D3D510EE}"/>
              </a:ext>
            </a:extLst>
          </p:cNvPr>
          <p:cNvCxnSpPr>
            <a:cxnSpLocks/>
            <a:stCxn id="22" idx="6"/>
            <a:endCxn id="7" idx="2"/>
          </p:cNvCxnSpPr>
          <p:nvPr/>
        </p:nvCxnSpPr>
        <p:spPr>
          <a:xfrm flipV="1">
            <a:off x="1296797" y="4809379"/>
            <a:ext cx="447893" cy="80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CC589F2-A5B7-C04B-BF8C-AD513DA43B8E}"/>
              </a:ext>
            </a:extLst>
          </p:cNvPr>
          <p:cNvSpPr/>
          <p:nvPr/>
        </p:nvSpPr>
        <p:spPr>
          <a:xfrm>
            <a:off x="7070808" y="5894504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A7836-ED7F-9245-B075-6FD1496DF1D8}"/>
              </a:ext>
            </a:extLst>
          </p:cNvPr>
          <p:cNvSpPr txBox="1"/>
          <p:nvPr/>
        </p:nvSpPr>
        <p:spPr>
          <a:xfrm>
            <a:off x="7423509" y="587573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13D778-F027-9B43-8244-8DF28DEF6862}"/>
              </a:ext>
            </a:extLst>
          </p:cNvPr>
          <p:cNvSpPr/>
          <p:nvPr/>
        </p:nvSpPr>
        <p:spPr>
          <a:xfrm>
            <a:off x="3904603" y="3398446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0BC1E8E-095C-7E47-A9B6-5F405E8C49C6}"/>
              </a:ext>
            </a:extLst>
          </p:cNvPr>
          <p:cNvSpPr/>
          <p:nvPr/>
        </p:nvSpPr>
        <p:spPr>
          <a:xfrm>
            <a:off x="1975771" y="2762421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D73448-953E-DC4F-B015-FB1366565256}"/>
              </a:ext>
            </a:extLst>
          </p:cNvPr>
          <p:cNvCxnSpPr>
            <a:cxnSpLocks/>
            <a:stCxn id="8" idx="6"/>
            <a:endCxn id="28" idx="2"/>
          </p:cNvCxnSpPr>
          <p:nvPr/>
        </p:nvCxnSpPr>
        <p:spPr>
          <a:xfrm>
            <a:off x="3082146" y="2980508"/>
            <a:ext cx="822457" cy="581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0CA61C-11A6-2640-9769-F5E5AD6A90CA}"/>
              </a:ext>
            </a:extLst>
          </p:cNvPr>
          <p:cNvCxnSpPr>
            <a:cxnSpLocks/>
            <a:stCxn id="8" idx="2"/>
            <a:endCxn id="29" idx="6"/>
          </p:cNvCxnSpPr>
          <p:nvPr/>
        </p:nvCxnSpPr>
        <p:spPr>
          <a:xfrm flipH="1" flipV="1">
            <a:off x="2302343" y="2925707"/>
            <a:ext cx="453231" cy="54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EED7CE9D-AAF1-E64A-8C19-BF38AB58992D}"/>
              </a:ext>
            </a:extLst>
          </p:cNvPr>
          <p:cNvSpPr/>
          <p:nvPr/>
        </p:nvSpPr>
        <p:spPr>
          <a:xfrm>
            <a:off x="5010998" y="4909383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9E86C24-434F-544B-B7E6-9835B6FFF6DE}"/>
              </a:ext>
            </a:extLst>
          </p:cNvPr>
          <p:cNvSpPr/>
          <p:nvPr/>
        </p:nvSpPr>
        <p:spPr>
          <a:xfrm>
            <a:off x="4435472" y="4781006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FBD4A65-EE6F-9D44-946B-F4E29A0FA022}"/>
              </a:ext>
            </a:extLst>
          </p:cNvPr>
          <p:cNvSpPr/>
          <p:nvPr/>
        </p:nvSpPr>
        <p:spPr>
          <a:xfrm>
            <a:off x="5187505" y="3513907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3FE8487-8E5C-4545-BA55-F3FA2FD6FE3D}"/>
              </a:ext>
            </a:extLst>
          </p:cNvPr>
          <p:cNvSpPr/>
          <p:nvPr/>
        </p:nvSpPr>
        <p:spPr>
          <a:xfrm>
            <a:off x="5894758" y="4233417"/>
            <a:ext cx="326572" cy="32657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601F3EF-123E-C24A-8ACF-FB489D0B10A3}"/>
              </a:ext>
            </a:extLst>
          </p:cNvPr>
          <p:cNvCxnSpPr>
            <a:cxnSpLocks/>
            <a:stCxn id="40" idx="7"/>
            <a:endCxn id="9" idx="3"/>
          </p:cNvCxnSpPr>
          <p:nvPr/>
        </p:nvCxnSpPr>
        <p:spPr>
          <a:xfrm flipV="1">
            <a:off x="4714219" y="4550826"/>
            <a:ext cx="287317" cy="278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FE6B61F-DF1B-FA44-A6B7-F3776842F6DB}"/>
              </a:ext>
            </a:extLst>
          </p:cNvPr>
          <p:cNvCxnSpPr>
            <a:cxnSpLocks/>
            <a:stCxn id="41" idx="4"/>
            <a:endCxn id="9" idx="0"/>
          </p:cNvCxnSpPr>
          <p:nvPr/>
        </p:nvCxnSpPr>
        <p:spPr>
          <a:xfrm flipH="1">
            <a:off x="5116997" y="3840479"/>
            <a:ext cx="233794" cy="43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C87A36-CCD3-874B-A739-29F3FB9B887A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flipH="1">
            <a:off x="5280283" y="4396703"/>
            <a:ext cx="614475" cy="38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ADA2FCD-F6E7-A744-87AB-57FD9DEF54D7}"/>
              </a:ext>
            </a:extLst>
          </p:cNvPr>
          <p:cNvCxnSpPr>
            <a:cxnSpLocks/>
            <a:stCxn id="39" idx="0"/>
            <a:endCxn id="9" idx="4"/>
          </p:cNvCxnSpPr>
          <p:nvPr/>
        </p:nvCxnSpPr>
        <p:spPr>
          <a:xfrm flipH="1" flipV="1">
            <a:off x="5116997" y="4598651"/>
            <a:ext cx="57287" cy="310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EE1787F-06DF-AB48-93B4-7D7A30A309CF}"/>
              </a:ext>
            </a:extLst>
          </p:cNvPr>
          <p:cNvCxnSpPr>
            <a:cxnSpLocks/>
            <a:stCxn id="9" idx="1"/>
            <a:endCxn id="28" idx="5"/>
          </p:cNvCxnSpPr>
          <p:nvPr/>
        </p:nvCxnSpPr>
        <p:spPr>
          <a:xfrm flipH="1" flipV="1">
            <a:off x="4183350" y="3677193"/>
            <a:ext cx="818186" cy="642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992FAE3-8779-EE48-B088-C26362756B68}"/>
              </a:ext>
            </a:extLst>
          </p:cNvPr>
          <p:cNvSpPr/>
          <p:nvPr/>
        </p:nvSpPr>
        <p:spPr>
          <a:xfrm>
            <a:off x="2476827" y="2196550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54C6B07-90AD-894E-82EA-9A2790612497}"/>
              </a:ext>
            </a:extLst>
          </p:cNvPr>
          <p:cNvSpPr/>
          <p:nvPr/>
        </p:nvSpPr>
        <p:spPr>
          <a:xfrm>
            <a:off x="7070808" y="6273852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5EF6D6-CEC0-5E42-A074-8B3F450BC513}"/>
              </a:ext>
            </a:extLst>
          </p:cNvPr>
          <p:cNvSpPr txBox="1"/>
          <p:nvPr/>
        </p:nvSpPr>
        <p:spPr>
          <a:xfrm>
            <a:off x="7423509" y="625247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Generation 3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C9DE0E-2220-D149-B637-E24DAA86204A}"/>
              </a:ext>
            </a:extLst>
          </p:cNvPr>
          <p:cNvSpPr/>
          <p:nvPr/>
        </p:nvSpPr>
        <p:spPr>
          <a:xfrm>
            <a:off x="1334988" y="2167430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AA99AC6-F626-F943-8AAF-4BC11AE441EF}"/>
              </a:ext>
            </a:extLst>
          </p:cNvPr>
          <p:cNvSpPr/>
          <p:nvPr/>
        </p:nvSpPr>
        <p:spPr>
          <a:xfrm>
            <a:off x="1452516" y="3264752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F05187-185E-A44C-83F9-D083EEDCB102}"/>
              </a:ext>
            </a:extLst>
          </p:cNvPr>
          <p:cNvSpPr/>
          <p:nvPr/>
        </p:nvSpPr>
        <p:spPr>
          <a:xfrm>
            <a:off x="2230958" y="3350621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4157282-66A5-5445-823D-22D0234DC4A0}"/>
              </a:ext>
            </a:extLst>
          </p:cNvPr>
          <p:cNvSpPr/>
          <p:nvPr/>
        </p:nvSpPr>
        <p:spPr>
          <a:xfrm>
            <a:off x="1207401" y="4104819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E3F15C1-2D0B-AE4A-8C34-AB7AC29F9654}"/>
              </a:ext>
            </a:extLst>
          </p:cNvPr>
          <p:cNvSpPr/>
          <p:nvPr/>
        </p:nvSpPr>
        <p:spPr>
          <a:xfrm>
            <a:off x="414725" y="5148906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7279C7-D8E2-0E48-A1EE-7C31C9648513}"/>
              </a:ext>
            </a:extLst>
          </p:cNvPr>
          <p:cNvSpPr/>
          <p:nvPr/>
        </p:nvSpPr>
        <p:spPr>
          <a:xfrm>
            <a:off x="3329332" y="4281242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0FE09A3-2762-5F4A-9FE1-3465F814D4F3}"/>
              </a:ext>
            </a:extLst>
          </p:cNvPr>
          <p:cNvSpPr/>
          <p:nvPr/>
        </p:nvSpPr>
        <p:spPr>
          <a:xfrm>
            <a:off x="2480647" y="5509380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E24C4C5-455A-E648-9EC6-E3B818DBCA3B}"/>
              </a:ext>
            </a:extLst>
          </p:cNvPr>
          <p:cNvSpPr/>
          <p:nvPr/>
        </p:nvSpPr>
        <p:spPr>
          <a:xfrm>
            <a:off x="3912373" y="5272395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B65F163-E989-AB45-A97D-ADE1F67E08DD}"/>
              </a:ext>
            </a:extLst>
          </p:cNvPr>
          <p:cNvSpPr/>
          <p:nvPr/>
        </p:nvSpPr>
        <p:spPr>
          <a:xfrm>
            <a:off x="3825695" y="2613933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44C2220-4C59-D04C-94B4-3DB950414231}"/>
              </a:ext>
            </a:extLst>
          </p:cNvPr>
          <p:cNvSpPr/>
          <p:nvPr/>
        </p:nvSpPr>
        <p:spPr>
          <a:xfrm>
            <a:off x="5190798" y="2793309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1D13FD0-6AE4-CF4A-A57E-7AD4CFAC0923}"/>
              </a:ext>
            </a:extLst>
          </p:cNvPr>
          <p:cNvSpPr/>
          <p:nvPr/>
        </p:nvSpPr>
        <p:spPr>
          <a:xfrm>
            <a:off x="6015571" y="3441879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F1C56B5-AC43-F04A-BB21-974F640DEFD8}"/>
              </a:ext>
            </a:extLst>
          </p:cNvPr>
          <p:cNvSpPr/>
          <p:nvPr/>
        </p:nvSpPr>
        <p:spPr>
          <a:xfrm>
            <a:off x="5010998" y="5590065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81E12F9-4C42-EE4D-95F3-90335E315A09}"/>
              </a:ext>
            </a:extLst>
          </p:cNvPr>
          <p:cNvSpPr/>
          <p:nvPr/>
        </p:nvSpPr>
        <p:spPr>
          <a:xfrm>
            <a:off x="5743703" y="4909383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A2AF7B9-88F3-5C47-B0EC-FF701A7B4C06}"/>
              </a:ext>
            </a:extLst>
          </p:cNvPr>
          <p:cNvSpPr/>
          <p:nvPr/>
        </p:nvSpPr>
        <p:spPr>
          <a:xfrm>
            <a:off x="6434690" y="4686261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563C52-B92B-2A47-9C7A-B418CD1EAB2C}"/>
              </a:ext>
            </a:extLst>
          </p:cNvPr>
          <p:cNvSpPr/>
          <p:nvPr/>
        </p:nvSpPr>
        <p:spPr>
          <a:xfrm>
            <a:off x="6574414" y="3902380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8EED92A-B696-0F4A-895D-4828502D6123}"/>
              </a:ext>
            </a:extLst>
          </p:cNvPr>
          <p:cNvSpPr/>
          <p:nvPr/>
        </p:nvSpPr>
        <p:spPr>
          <a:xfrm>
            <a:off x="1961660" y="1899012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C25441E-7937-DD4A-811E-63F167A0B2C4}"/>
              </a:ext>
            </a:extLst>
          </p:cNvPr>
          <p:cNvSpPr/>
          <p:nvPr/>
        </p:nvSpPr>
        <p:spPr>
          <a:xfrm>
            <a:off x="4399930" y="2793309"/>
            <a:ext cx="326572" cy="326572"/>
          </a:xfrm>
          <a:prstGeom prst="ellipse">
            <a:avLst/>
          </a:prstGeom>
          <a:solidFill>
            <a:srgbClr val="B658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0624B46-F843-4249-A8C9-8AAD5D92F30E}"/>
              </a:ext>
            </a:extLst>
          </p:cNvPr>
          <p:cNvCxnSpPr>
            <a:cxnSpLocks/>
            <a:stCxn id="77" idx="2"/>
            <a:endCxn id="41" idx="6"/>
          </p:cNvCxnSpPr>
          <p:nvPr/>
        </p:nvCxnSpPr>
        <p:spPr>
          <a:xfrm flipH="1">
            <a:off x="5514077" y="3605165"/>
            <a:ext cx="501494" cy="7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4BB7EF8-CC51-9F4D-9D76-48870B53C2B4}"/>
              </a:ext>
            </a:extLst>
          </p:cNvPr>
          <p:cNvCxnSpPr>
            <a:cxnSpLocks/>
            <a:stCxn id="76" idx="4"/>
            <a:endCxn id="41" idx="0"/>
          </p:cNvCxnSpPr>
          <p:nvPr/>
        </p:nvCxnSpPr>
        <p:spPr>
          <a:xfrm flipH="1">
            <a:off x="5350791" y="3119881"/>
            <a:ext cx="3293" cy="394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7141413-6B5F-2F4D-859C-16352D6416EB}"/>
              </a:ext>
            </a:extLst>
          </p:cNvPr>
          <p:cNvCxnSpPr>
            <a:cxnSpLocks/>
            <a:stCxn id="81" idx="3"/>
            <a:endCxn id="42" idx="7"/>
          </p:cNvCxnSpPr>
          <p:nvPr/>
        </p:nvCxnSpPr>
        <p:spPr>
          <a:xfrm flipH="1">
            <a:off x="6173505" y="4181127"/>
            <a:ext cx="448734" cy="1001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281B894-6D6E-2B40-9C18-6884EE567803}"/>
              </a:ext>
            </a:extLst>
          </p:cNvPr>
          <p:cNvCxnSpPr>
            <a:cxnSpLocks/>
            <a:stCxn id="41" idx="5"/>
            <a:endCxn id="42" idx="1"/>
          </p:cNvCxnSpPr>
          <p:nvPr/>
        </p:nvCxnSpPr>
        <p:spPr>
          <a:xfrm>
            <a:off x="5466252" y="3792654"/>
            <a:ext cx="476331" cy="488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C1838DB-A72D-B241-B02D-D44CB3C08AA9}"/>
              </a:ext>
            </a:extLst>
          </p:cNvPr>
          <p:cNvCxnSpPr>
            <a:cxnSpLocks/>
            <a:stCxn id="80" idx="1"/>
            <a:endCxn id="42" idx="5"/>
          </p:cNvCxnSpPr>
          <p:nvPr/>
        </p:nvCxnSpPr>
        <p:spPr>
          <a:xfrm flipH="1" flipV="1">
            <a:off x="6173505" y="4512164"/>
            <a:ext cx="309010" cy="221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A5C59D3-E81D-2D4B-94A4-144948CE7D4E}"/>
              </a:ext>
            </a:extLst>
          </p:cNvPr>
          <p:cNvCxnSpPr>
            <a:cxnSpLocks/>
            <a:stCxn id="39" idx="6"/>
            <a:endCxn id="79" idx="2"/>
          </p:cNvCxnSpPr>
          <p:nvPr/>
        </p:nvCxnSpPr>
        <p:spPr>
          <a:xfrm>
            <a:off x="5337570" y="5072669"/>
            <a:ext cx="406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F14CC2C-99EC-E448-B29A-62D0FF96F6D7}"/>
              </a:ext>
            </a:extLst>
          </p:cNvPr>
          <p:cNvCxnSpPr>
            <a:cxnSpLocks/>
            <a:stCxn id="78" idx="0"/>
            <a:endCxn id="39" idx="4"/>
          </p:cNvCxnSpPr>
          <p:nvPr/>
        </p:nvCxnSpPr>
        <p:spPr>
          <a:xfrm flipV="1">
            <a:off x="5174284" y="5235955"/>
            <a:ext cx="0" cy="354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D0760E0-0A2C-1845-AE5E-F340CAC0D0B5}"/>
              </a:ext>
            </a:extLst>
          </p:cNvPr>
          <p:cNvCxnSpPr>
            <a:cxnSpLocks/>
            <a:stCxn id="79" idx="7"/>
            <a:endCxn id="42" idx="4"/>
          </p:cNvCxnSpPr>
          <p:nvPr/>
        </p:nvCxnSpPr>
        <p:spPr>
          <a:xfrm flipV="1">
            <a:off x="6022450" y="4559989"/>
            <a:ext cx="35594" cy="397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90363C3-8B06-5741-863C-1BF3D1A0B85F}"/>
              </a:ext>
            </a:extLst>
          </p:cNvPr>
          <p:cNvCxnSpPr>
            <a:cxnSpLocks/>
            <a:stCxn id="42" idx="0"/>
            <a:endCxn id="77" idx="4"/>
          </p:cNvCxnSpPr>
          <p:nvPr/>
        </p:nvCxnSpPr>
        <p:spPr>
          <a:xfrm flipV="1">
            <a:off x="6058044" y="3768451"/>
            <a:ext cx="120813" cy="464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4214C0D-ED2F-A849-93FA-C2483FCE8500}"/>
              </a:ext>
            </a:extLst>
          </p:cNvPr>
          <p:cNvCxnSpPr>
            <a:cxnSpLocks/>
            <a:stCxn id="40" idx="3"/>
            <a:endCxn id="74" idx="7"/>
          </p:cNvCxnSpPr>
          <p:nvPr/>
        </p:nvCxnSpPr>
        <p:spPr>
          <a:xfrm flipH="1">
            <a:off x="4191120" y="5059753"/>
            <a:ext cx="292177" cy="260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5690725-D288-064D-A005-11BB0509802F}"/>
              </a:ext>
            </a:extLst>
          </p:cNvPr>
          <p:cNvCxnSpPr>
            <a:cxnSpLocks/>
            <a:stCxn id="28" idx="7"/>
            <a:endCxn id="83" idx="3"/>
          </p:cNvCxnSpPr>
          <p:nvPr/>
        </p:nvCxnSpPr>
        <p:spPr>
          <a:xfrm flipV="1">
            <a:off x="4183350" y="3072056"/>
            <a:ext cx="264405" cy="374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4A81AA5-F21A-E04C-BD57-A8FC15B7AB33}"/>
              </a:ext>
            </a:extLst>
          </p:cNvPr>
          <p:cNvCxnSpPr>
            <a:cxnSpLocks/>
            <a:stCxn id="28" idx="0"/>
            <a:endCxn id="75" idx="4"/>
          </p:cNvCxnSpPr>
          <p:nvPr/>
        </p:nvCxnSpPr>
        <p:spPr>
          <a:xfrm flipH="1" flipV="1">
            <a:off x="3988981" y="2940505"/>
            <a:ext cx="78908" cy="4579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31ED5ED-8346-4C42-BA8D-04A20D94B4DB}"/>
              </a:ext>
            </a:extLst>
          </p:cNvPr>
          <p:cNvCxnSpPr>
            <a:cxnSpLocks/>
            <a:stCxn id="72" idx="7"/>
            <a:endCxn id="28" idx="3"/>
          </p:cNvCxnSpPr>
          <p:nvPr/>
        </p:nvCxnSpPr>
        <p:spPr>
          <a:xfrm flipV="1">
            <a:off x="3608079" y="3677193"/>
            <a:ext cx="344349" cy="651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44BCD98-9461-F346-97D3-16FA36DE42AC}"/>
              </a:ext>
            </a:extLst>
          </p:cNvPr>
          <p:cNvCxnSpPr>
            <a:cxnSpLocks/>
            <a:stCxn id="16" idx="7"/>
            <a:endCxn id="72" idx="3"/>
          </p:cNvCxnSpPr>
          <p:nvPr/>
        </p:nvCxnSpPr>
        <p:spPr>
          <a:xfrm flipV="1">
            <a:off x="2707749" y="4559989"/>
            <a:ext cx="669408" cy="206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0E1DA045-EBA3-1945-8E4B-CF448B9064CB}"/>
              </a:ext>
            </a:extLst>
          </p:cNvPr>
          <p:cNvCxnSpPr>
            <a:cxnSpLocks/>
            <a:stCxn id="73" idx="0"/>
            <a:endCxn id="16" idx="4"/>
          </p:cNvCxnSpPr>
          <p:nvPr/>
        </p:nvCxnSpPr>
        <p:spPr>
          <a:xfrm flipH="1" flipV="1">
            <a:off x="2592288" y="5045420"/>
            <a:ext cx="51645" cy="463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FFA9329-0B83-DA49-9E67-4F341A8E2529}"/>
              </a:ext>
            </a:extLst>
          </p:cNvPr>
          <p:cNvCxnSpPr>
            <a:cxnSpLocks/>
            <a:stCxn id="14" idx="7"/>
            <a:endCxn id="69" idx="3"/>
          </p:cNvCxnSpPr>
          <p:nvPr/>
        </p:nvCxnSpPr>
        <p:spPr>
          <a:xfrm flipV="1">
            <a:off x="2126965" y="3629368"/>
            <a:ext cx="151818" cy="292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E9E5C60-8739-1240-A143-8B1199D465C7}"/>
              </a:ext>
            </a:extLst>
          </p:cNvPr>
          <p:cNvCxnSpPr>
            <a:cxnSpLocks/>
            <a:stCxn id="14" idx="1"/>
            <a:endCxn id="68" idx="5"/>
          </p:cNvCxnSpPr>
          <p:nvPr/>
        </p:nvCxnSpPr>
        <p:spPr>
          <a:xfrm flipH="1" flipV="1">
            <a:off x="1731263" y="3543499"/>
            <a:ext cx="164780" cy="377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9D0F55E-DA05-4A4B-9E68-3C5C55D29D7A}"/>
              </a:ext>
            </a:extLst>
          </p:cNvPr>
          <p:cNvCxnSpPr>
            <a:cxnSpLocks/>
            <a:stCxn id="70" idx="7"/>
            <a:endCxn id="14" idx="2"/>
          </p:cNvCxnSpPr>
          <p:nvPr/>
        </p:nvCxnSpPr>
        <p:spPr>
          <a:xfrm flipV="1">
            <a:off x="1486148" y="4036948"/>
            <a:ext cx="362070" cy="115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C078D73-F8EE-4640-AF25-344E7E469EAE}"/>
              </a:ext>
            </a:extLst>
          </p:cNvPr>
          <p:cNvCxnSpPr>
            <a:cxnSpLocks/>
            <a:stCxn id="22" idx="0"/>
            <a:endCxn id="70" idx="3"/>
          </p:cNvCxnSpPr>
          <p:nvPr/>
        </p:nvCxnSpPr>
        <p:spPr>
          <a:xfrm flipV="1">
            <a:off x="1133511" y="4383566"/>
            <a:ext cx="121715" cy="343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EE969BA-F435-D244-917A-07B95390A774}"/>
              </a:ext>
            </a:extLst>
          </p:cNvPr>
          <p:cNvCxnSpPr>
            <a:cxnSpLocks/>
            <a:stCxn id="22" idx="3"/>
            <a:endCxn id="71" idx="7"/>
          </p:cNvCxnSpPr>
          <p:nvPr/>
        </p:nvCxnSpPr>
        <p:spPr>
          <a:xfrm flipH="1">
            <a:off x="693472" y="5005397"/>
            <a:ext cx="324578" cy="191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6BC0CA6-146D-0F47-87E1-ADC6B388E12B}"/>
              </a:ext>
            </a:extLst>
          </p:cNvPr>
          <p:cNvCxnSpPr>
            <a:cxnSpLocks/>
            <a:stCxn id="29" idx="0"/>
            <a:endCxn id="82" idx="4"/>
          </p:cNvCxnSpPr>
          <p:nvPr/>
        </p:nvCxnSpPr>
        <p:spPr>
          <a:xfrm flipH="1" flipV="1">
            <a:off x="2124946" y="2225584"/>
            <a:ext cx="14111" cy="53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069969A3-1181-D547-A5AF-A615F9F7D3A5}"/>
              </a:ext>
            </a:extLst>
          </p:cNvPr>
          <p:cNvCxnSpPr>
            <a:cxnSpLocks/>
            <a:stCxn id="29" idx="1"/>
            <a:endCxn id="67" idx="5"/>
          </p:cNvCxnSpPr>
          <p:nvPr/>
        </p:nvCxnSpPr>
        <p:spPr>
          <a:xfrm flipH="1" flipV="1">
            <a:off x="1613735" y="2446177"/>
            <a:ext cx="409861" cy="364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0F86CD2-80EE-C844-90F3-532B45C7985F}"/>
              </a:ext>
            </a:extLst>
          </p:cNvPr>
          <p:cNvCxnSpPr>
            <a:cxnSpLocks/>
            <a:stCxn id="29" idx="7"/>
            <a:endCxn id="64" idx="3"/>
          </p:cNvCxnSpPr>
          <p:nvPr/>
        </p:nvCxnSpPr>
        <p:spPr>
          <a:xfrm flipV="1">
            <a:off x="2254518" y="2475297"/>
            <a:ext cx="270134" cy="334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25A38A1-C1A7-4146-913E-E937EB43C2FF}"/>
              </a:ext>
            </a:extLst>
          </p:cNvPr>
          <p:cNvCxnSpPr>
            <a:cxnSpLocks/>
            <a:stCxn id="68" idx="7"/>
            <a:endCxn id="29" idx="3"/>
          </p:cNvCxnSpPr>
          <p:nvPr/>
        </p:nvCxnSpPr>
        <p:spPr>
          <a:xfrm flipV="1">
            <a:off x="1731263" y="3041168"/>
            <a:ext cx="292333" cy="271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4AEF881-7518-B344-B138-D4588EB71CE0}"/>
              </a:ext>
            </a:extLst>
          </p:cNvPr>
          <p:cNvCxnSpPr>
            <a:cxnSpLocks/>
            <a:stCxn id="69" idx="0"/>
            <a:endCxn id="29" idx="5"/>
          </p:cNvCxnSpPr>
          <p:nvPr/>
        </p:nvCxnSpPr>
        <p:spPr>
          <a:xfrm flipH="1" flipV="1">
            <a:off x="2254518" y="3041168"/>
            <a:ext cx="139726" cy="309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5AB1061D-E238-A447-8825-8445703DC5D6}"/>
              </a:ext>
            </a:extLst>
          </p:cNvPr>
          <p:cNvCxnSpPr>
            <a:cxnSpLocks/>
            <a:stCxn id="14" idx="0"/>
            <a:endCxn id="29" idx="4"/>
          </p:cNvCxnSpPr>
          <p:nvPr/>
        </p:nvCxnSpPr>
        <p:spPr>
          <a:xfrm flipV="1">
            <a:off x="2011504" y="3088993"/>
            <a:ext cx="127553" cy="7846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3A16290E-74FF-8145-8DD8-A2CCA164C1F8}"/>
              </a:ext>
            </a:extLst>
          </p:cNvPr>
          <p:cNvSpPr txBox="1"/>
          <p:nvPr/>
        </p:nvSpPr>
        <p:spPr>
          <a:xfrm>
            <a:off x="4953711" y="1741959"/>
            <a:ext cx="40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measure one person’s semantic network? …snowball sampling</a:t>
            </a:r>
          </a:p>
        </p:txBody>
      </p:sp>
    </p:spTree>
    <p:extLst>
      <p:ext uri="{BB962C8B-B14F-4D97-AF65-F5344CB8AC3E}">
        <p14:creationId xmlns:p14="http://schemas.microsoft.com/office/powerpoint/2010/main" val="8461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2" grpId="0" animBg="1"/>
      <p:bldP spid="26" grpId="0" animBg="1"/>
      <p:bldP spid="27" grpId="0"/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D92BE7-5008-2D46-8E4E-DDAF3CE25E54}"/>
              </a:ext>
            </a:extLst>
          </p:cNvPr>
          <p:cNvGrpSpPr/>
          <p:nvPr/>
        </p:nvGrpSpPr>
        <p:grpSpPr>
          <a:xfrm>
            <a:off x="388605" y="2356212"/>
            <a:ext cx="3556193" cy="2202725"/>
            <a:chOff x="924182" y="1899012"/>
            <a:chExt cx="6486261" cy="40176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E884EE-0888-6B41-B807-3B694B8F80D0}"/>
                </a:ext>
              </a:extLst>
            </p:cNvPr>
            <p:cNvSpPr/>
            <p:nvPr/>
          </p:nvSpPr>
          <p:spPr>
            <a:xfrm>
              <a:off x="2254147" y="4646093"/>
              <a:ext cx="326572" cy="32657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A317D6-B867-9848-A945-1BB9F0814062}"/>
                </a:ext>
              </a:extLst>
            </p:cNvPr>
            <p:cNvSpPr/>
            <p:nvPr/>
          </p:nvSpPr>
          <p:spPr>
            <a:xfrm>
              <a:off x="3265031" y="2817222"/>
              <a:ext cx="326572" cy="32657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AF453B-144E-B24E-AE2D-8E23F72C3912}"/>
                </a:ext>
              </a:extLst>
            </p:cNvPr>
            <p:cNvSpPr/>
            <p:nvPr/>
          </p:nvSpPr>
          <p:spPr>
            <a:xfrm>
              <a:off x="5463168" y="4272079"/>
              <a:ext cx="326572" cy="32657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D7132C-4344-404E-851E-69F06300047A}"/>
                </a:ext>
              </a:extLst>
            </p:cNvPr>
            <p:cNvCxnSpPr>
              <a:cxnSpLocks/>
              <a:stCxn id="7" idx="0"/>
              <a:endCxn id="14" idx="4"/>
            </p:cNvCxnSpPr>
            <p:nvPr/>
          </p:nvCxnSpPr>
          <p:spPr>
            <a:xfrm flipV="1">
              <a:off x="2417433" y="4200234"/>
              <a:ext cx="103528" cy="4458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6FDD81-2F89-734B-96AD-C536B1F64D5A}"/>
                </a:ext>
              </a:extLst>
            </p:cNvPr>
            <p:cNvSpPr/>
            <p:nvPr/>
          </p:nvSpPr>
          <p:spPr>
            <a:xfrm>
              <a:off x="2357675" y="3873662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FD2717-116E-8540-9395-807E1A244C6C}"/>
                </a:ext>
              </a:extLst>
            </p:cNvPr>
            <p:cNvSpPr/>
            <p:nvPr/>
          </p:nvSpPr>
          <p:spPr>
            <a:xfrm>
              <a:off x="2938459" y="4718848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1BB618-ABE5-E944-BCA7-C67B4CC90C1E}"/>
                </a:ext>
              </a:extLst>
            </p:cNvPr>
            <p:cNvCxnSpPr>
              <a:cxnSpLocks/>
              <a:stCxn id="7" idx="6"/>
              <a:endCxn id="16" idx="2"/>
            </p:cNvCxnSpPr>
            <p:nvPr/>
          </p:nvCxnSpPr>
          <p:spPr>
            <a:xfrm>
              <a:off x="2580719" y="4809379"/>
              <a:ext cx="357740" cy="727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9E1236-91E8-2843-9A11-0FD380113170}"/>
                </a:ext>
              </a:extLst>
            </p:cNvPr>
            <p:cNvSpPr/>
            <p:nvPr/>
          </p:nvSpPr>
          <p:spPr>
            <a:xfrm>
              <a:off x="1479682" y="4726650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3DA67A-A83B-1947-BA79-2228D3D510EE}"/>
                </a:ext>
              </a:extLst>
            </p:cNvPr>
            <p:cNvCxnSpPr>
              <a:cxnSpLocks/>
              <a:stCxn id="22" idx="6"/>
              <a:endCxn id="7" idx="2"/>
            </p:cNvCxnSpPr>
            <p:nvPr/>
          </p:nvCxnSpPr>
          <p:spPr>
            <a:xfrm flipV="1">
              <a:off x="1806254" y="4809379"/>
              <a:ext cx="447893" cy="80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B13D778-F027-9B43-8244-8DF28DEF6862}"/>
                </a:ext>
              </a:extLst>
            </p:cNvPr>
            <p:cNvSpPr/>
            <p:nvPr/>
          </p:nvSpPr>
          <p:spPr>
            <a:xfrm>
              <a:off x="4414060" y="3398446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BC1E8E-095C-7E47-A9B6-5F405E8C49C6}"/>
                </a:ext>
              </a:extLst>
            </p:cNvPr>
            <p:cNvSpPr/>
            <p:nvPr/>
          </p:nvSpPr>
          <p:spPr>
            <a:xfrm>
              <a:off x="2485228" y="2762421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8D73448-953E-DC4F-B015-FB1366565256}"/>
                </a:ext>
              </a:extLst>
            </p:cNvPr>
            <p:cNvCxnSpPr>
              <a:cxnSpLocks/>
              <a:stCxn id="8" idx="6"/>
              <a:endCxn id="28" idx="2"/>
            </p:cNvCxnSpPr>
            <p:nvPr/>
          </p:nvCxnSpPr>
          <p:spPr>
            <a:xfrm>
              <a:off x="3591603" y="2980508"/>
              <a:ext cx="822457" cy="581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0CA61C-11A6-2640-9769-F5E5AD6A90CA}"/>
                </a:ext>
              </a:extLst>
            </p:cNvPr>
            <p:cNvCxnSpPr>
              <a:cxnSpLocks/>
              <a:stCxn id="8" idx="2"/>
              <a:endCxn id="29" idx="6"/>
            </p:cNvCxnSpPr>
            <p:nvPr/>
          </p:nvCxnSpPr>
          <p:spPr>
            <a:xfrm flipH="1" flipV="1">
              <a:off x="2811800" y="2925707"/>
              <a:ext cx="453231" cy="54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ED7CE9D-AAF1-E64A-8C19-BF38AB58992D}"/>
                </a:ext>
              </a:extLst>
            </p:cNvPr>
            <p:cNvSpPr/>
            <p:nvPr/>
          </p:nvSpPr>
          <p:spPr>
            <a:xfrm>
              <a:off x="5520455" y="4909383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E86C24-434F-544B-B7E6-9835B6FFF6DE}"/>
                </a:ext>
              </a:extLst>
            </p:cNvPr>
            <p:cNvSpPr/>
            <p:nvPr/>
          </p:nvSpPr>
          <p:spPr>
            <a:xfrm>
              <a:off x="4944929" y="4781006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FBD4A65-EE6F-9D44-946B-F4E29A0FA022}"/>
                </a:ext>
              </a:extLst>
            </p:cNvPr>
            <p:cNvSpPr/>
            <p:nvPr/>
          </p:nvSpPr>
          <p:spPr>
            <a:xfrm>
              <a:off x="5696962" y="3513907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E8487-8E5C-4545-BA55-F3FA2FD6FE3D}"/>
                </a:ext>
              </a:extLst>
            </p:cNvPr>
            <p:cNvSpPr/>
            <p:nvPr/>
          </p:nvSpPr>
          <p:spPr>
            <a:xfrm>
              <a:off x="6404215" y="4233417"/>
              <a:ext cx="326572" cy="32657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01F3EF-123E-C24A-8ACF-FB489D0B10A3}"/>
                </a:ext>
              </a:extLst>
            </p:cNvPr>
            <p:cNvCxnSpPr>
              <a:cxnSpLocks/>
              <a:stCxn id="40" idx="7"/>
              <a:endCxn id="9" idx="3"/>
            </p:cNvCxnSpPr>
            <p:nvPr/>
          </p:nvCxnSpPr>
          <p:spPr>
            <a:xfrm flipV="1">
              <a:off x="5223676" y="4550826"/>
              <a:ext cx="287317" cy="278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FE6B61F-DF1B-FA44-A6B7-F3776842F6DB}"/>
                </a:ext>
              </a:extLst>
            </p:cNvPr>
            <p:cNvCxnSpPr>
              <a:cxnSpLocks/>
              <a:stCxn id="41" idx="4"/>
              <a:endCxn id="9" idx="0"/>
            </p:cNvCxnSpPr>
            <p:nvPr/>
          </p:nvCxnSpPr>
          <p:spPr>
            <a:xfrm flipH="1">
              <a:off x="5626454" y="3840479"/>
              <a:ext cx="233794" cy="43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9C87A36-CCD3-874B-A739-29F3FB9B887A}"/>
                </a:ext>
              </a:extLst>
            </p:cNvPr>
            <p:cNvCxnSpPr>
              <a:cxnSpLocks/>
              <a:stCxn id="42" idx="2"/>
              <a:endCxn id="9" idx="6"/>
            </p:cNvCxnSpPr>
            <p:nvPr/>
          </p:nvCxnSpPr>
          <p:spPr>
            <a:xfrm flipH="1">
              <a:off x="5789740" y="4396703"/>
              <a:ext cx="614475" cy="386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ADA2FCD-F6E7-A744-87AB-57FD9DEF54D7}"/>
                </a:ext>
              </a:extLst>
            </p:cNvPr>
            <p:cNvCxnSpPr>
              <a:cxnSpLocks/>
              <a:stCxn id="39" idx="0"/>
              <a:endCxn id="9" idx="4"/>
            </p:cNvCxnSpPr>
            <p:nvPr/>
          </p:nvCxnSpPr>
          <p:spPr>
            <a:xfrm flipH="1" flipV="1">
              <a:off x="5626454" y="4598651"/>
              <a:ext cx="57287" cy="3107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EE1787F-06DF-AB48-93B4-7D7A30A309CF}"/>
                </a:ext>
              </a:extLst>
            </p:cNvPr>
            <p:cNvCxnSpPr>
              <a:cxnSpLocks/>
              <a:stCxn id="9" idx="1"/>
              <a:endCxn id="28" idx="5"/>
            </p:cNvCxnSpPr>
            <p:nvPr/>
          </p:nvCxnSpPr>
          <p:spPr>
            <a:xfrm flipH="1" flipV="1">
              <a:off x="4692807" y="3677193"/>
              <a:ext cx="818186" cy="6427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992FAE3-8779-EE48-B088-C26362756B68}"/>
                </a:ext>
              </a:extLst>
            </p:cNvPr>
            <p:cNvSpPr/>
            <p:nvPr/>
          </p:nvSpPr>
          <p:spPr>
            <a:xfrm>
              <a:off x="2986284" y="2196550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9C9DE0E-2220-D149-B637-E24DAA86204A}"/>
                </a:ext>
              </a:extLst>
            </p:cNvPr>
            <p:cNvSpPr/>
            <p:nvPr/>
          </p:nvSpPr>
          <p:spPr>
            <a:xfrm>
              <a:off x="1844445" y="2167430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AA99AC6-F626-F943-8AAF-4BC11AE441EF}"/>
                </a:ext>
              </a:extLst>
            </p:cNvPr>
            <p:cNvSpPr/>
            <p:nvPr/>
          </p:nvSpPr>
          <p:spPr>
            <a:xfrm>
              <a:off x="1961973" y="3264752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7F05187-185E-A44C-83F9-D083EEDCB102}"/>
                </a:ext>
              </a:extLst>
            </p:cNvPr>
            <p:cNvSpPr/>
            <p:nvPr/>
          </p:nvSpPr>
          <p:spPr>
            <a:xfrm>
              <a:off x="2740415" y="3350621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4157282-66A5-5445-823D-22D0234DC4A0}"/>
                </a:ext>
              </a:extLst>
            </p:cNvPr>
            <p:cNvSpPr/>
            <p:nvPr/>
          </p:nvSpPr>
          <p:spPr>
            <a:xfrm>
              <a:off x="1716858" y="4104819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E3F15C1-2D0B-AE4A-8C34-AB7AC29F9654}"/>
                </a:ext>
              </a:extLst>
            </p:cNvPr>
            <p:cNvSpPr/>
            <p:nvPr/>
          </p:nvSpPr>
          <p:spPr>
            <a:xfrm>
              <a:off x="924182" y="5148906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D7279C7-D8E2-0E48-A1EE-7C31C9648513}"/>
                </a:ext>
              </a:extLst>
            </p:cNvPr>
            <p:cNvSpPr/>
            <p:nvPr/>
          </p:nvSpPr>
          <p:spPr>
            <a:xfrm>
              <a:off x="3838789" y="4281242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0FE09A3-2762-5F4A-9FE1-3465F814D4F3}"/>
                </a:ext>
              </a:extLst>
            </p:cNvPr>
            <p:cNvSpPr/>
            <p:nvPr/>
          </p:nvSpPr>
          <p:spPr>
            <a:xfrm>
              <a:off x="2990104" y="5509380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E24C4C5-455A-E648-9EC6-E3B818DBCA3B}"/>
                </a:ext>
              </a:extLst>
            </p:cNvPr>
            <p:cNvSpPr/>
            <p:nvPr/>
          </p:nvSpPr>
          <p:spPr>
            <a:xfrm>
              <a:off x="4421830" y="5272395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B65F163-E989-AB45-A97D-ADE1F67E08DD}"/>
                </a:ext>
              </a:extLst>
            </p:cNvPr>
            <p:cNvSpPr/>
            <p:nvPr/>
          </p:nvSpPr>
          <p:spPr>
            <a:xfrm>
              <a:off x="4335152" y="2613933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44C2220-4C59-D04C-94B4-3DB950414231}"/>
                </a:ext>
              </a:extLst>
            </p:cNvPr>
            <p:cNvSpPr/>
            <p:nvPr/>
          </p:nvSpPr>
          <p:spPr>
            <a:xfrm>
              <a:off x="5700255" y="2793309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1D13FD0-6AE4-CF4A-A57E-7AD4CFAC0923}"/>
                </a:ext>
              </a:extLst>
            </p:cNvPr>
            <p:cNvSpPr/>
            <p:nvPr/>
          </p:nvSpPr>
          <p:spPr>
            <a:xfrm>
              <a:off x="6525028" y="3441879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F1C56B5-AC43-F04A-BB21-974F640DEFD8}"/>
                </a:ext>
              </a:extLst>
            </p:cNvPr>
            <p:cNvSpPr/>
            <p:nvPr/>
          </p:nvSpPr>
          <p:spPr>
            <a:xfrm>
              <a:off x="5520455" y="5590065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1E12F9-4C42-EE4D-95F3-90335E315A09}"/>
                </a:ext>
              </a:extLst>
            </p:cNvPr>
            <p:cNvSpPr/>
            <p:nvPr/>
          </p:nvSpPr>
          <p:spPr>
            <a:xfrm>
              <a:off x="6253160" y="4909383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A2AF7B9-88F3-5C47-B0EC-FF701A7B4C06}"/>
                </a:ext>
              </a:extLst>
            </p:cNvPr>
            <p:cNvSpPr/>
            <p:nvPr/>
          </p:nvSpPr>
          <p:spPr>
            <a:xfrm>
              <a:off x="6944147" y="4686261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5563C52-B92B-2A47-9C7A-B418CD1EAB2C}"/>
                </a:ext>
              </a:extLst>
            </p:cNvPr>
            <p:cNvSpPr/>
            <p:nvPr/>
          </p:nvSpPr>
          <p:spPr>
            <a:xfrm>
              <a:off x="7083871" y="3902380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EED92A-B696-0F4A-895D-4828502D6123}"/>
                </a:ext>
              </a:extLst>
            </p:cNvPr>
            <p:cNvSpPr/>
            <p:nvPr/>
          </p:nvSpPr>
          <p:spPr>
            <a:xfrm>
              <a:off x="2471117" y="1899012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C25441E-7937-DD4A-811E-63F167A0B2C4}"/>
                </a:ext>
              </a:extLst>
            </p:cNvPr>
            <p:cNvSpPr/>
            <p:nvPr/>
          </p:nvSpPr>
          <p:spPr>
            <a:xfrm>
              <a:off x="4909387" y="2793309"/>
              <a:ext cx="326572" cy="326572"/>
            </a:xfrm>
            <a:prstGeom prst="ellipse">
              <a:avLst/>
            </a:prstGeom>
            <a:solidFill>
              <a:srgbClr val="B658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0624B46-F843-4249-A8C9-8AAD5D92F30E}"/>
                </a:ext>
              </a:extLst>
            </p:cNvPr>
            <p:cNvCxnSpPr>
              <a:cxnSpLocks/>
              <a:stCxn id="77" idx="2"/>
              <a:endCxn id="41" idx="6"/>
            </p:cNvCxnSpPr>
            <p:nvPr/>
          </p:nvCxnSpPr>
          <p:spPr>
            <a:xfrm flipH="1">
              <a:off x="6023534" y="3605165"/>
              <a:ext cx="501494" cy="720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BB7EF8-CC51-9F4D-9D76-48870B53C2B4}"/>
                </a:ext>
              </a:extLst>
            </p:cNvPr>
            <p:cNvCxnSpPr>
              <a:cxnSpLocks/>
              <a:stCxn id="76" idx="4"/>
              <a:endCxn id="41" idx="0"/>
            </p:cNvCxnSpPr>
            <p:nvPr/>
          </p:nvCxnSpPr>
          <p:spPr>
            <a:xfrm flipH="1">
              <a:off x="5860248" y="3119881"/>
              <a:ext cx="3293" cy="3940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141413-6B5F-2F4D-859C-16352D6416EB}"/>
                </a:ext>
              </a:extLst>
            </p:cNvPr>
            <p:cNvCxnSpPr>
              <a:cxnSpLocks/>
              <a:stCxn id="81" idx="3"/>
              <a:endCxn id="42" idx="7"/>
            </p:cNvCxnSpPr>
            <p:nvPr/>
          </p:nvCxnSpPr>
          <p:spPr>
            <a:xfrm flipH="1">
              <a:off x="6682962" y="4181127"/>
              <a:ext cx="448734" cy="1001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281B894-6D6E-2B40-9C18-6884EE567803}"/>
                </a:ext>
              </a:extLst>
            </p:cNvPr>
            <p:cNvCxnSpPr>
              <a:cxnSpLocks/>
              <a:stCxn id="41" idx="5"/>
              <a:endCxn id="42" idx="1"/>
            </p:cNvCxnSpPr>
            <p:nvPr/>
          </p:nvCxnSpPr>
          <p:spPr>
            <a:xfrm>
              <a:off x="5975709" y="3792654"/>
              <a:ext cx="476331" cy="488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C1838DB-A72D-B241-B02D-D44CB3C08AA9}"/>
                </a:ext>
              </a:extLst>
            </p:cNvPr>
            <p:cNvCxnSpPr>
              <a:cxnSpLocks/>
              <a:stCxn id="80" idx="1"/>
              <a:endCxn id="42" idx="5"/>
            </p:cNvCxnSpPr>
            <p:nvPr/>
          </p:nvCxnSpPr>
          <p:spPr>
            <a:xfrm flipH="1" flipV="1">
              <a:off x="6682962" y="4512164"/>
              <a:ext cx="309010" cy="2219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A5C59D3-E81D-2D4B-94A4-144948CE7D4E}"/>
                </a:ext>
              </a:extLst>
            </p:cNvPr>
            <p:cNvCxnSpPr>
              <a:cxnSpLocks/>
              <a:stCxn id="39" idx="6"/>
              <a:endCxn id="79" idx="2"/>
            </p:cNvCxnSpPr>
            <p:nvPr/>
          </p:nvCxnSpPr>
          <p:spPr>
            <a:xfrm>
              <a:off x="5847027" y="5072669"/>
              <a:ext cx="4061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F14CC2C-99EC-E448-B29A-62D0FF96F6D7}"/>
                </a:ext>
              </a:extLst>
            </p:cNvPr>
            <p:cNvCxnSpPr>
              <a:cxnSpLocks/>
              <a:stCxn id="78" idx="0"/>
              <a:endCxn id="39" idx="4"/>
            </p:cNvCxnSpPr>
            <p:nvPr/>
          </p:nvCxnSpPr>
          <p:spPr>
            <a:xfrm flipV="1">
              <a:off x="5683741" y="5235955"/>
              <a:ext cx="0" cy="3541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D0760E0-0A2C-1845-AE5E-F340CAC0D0B5}"/>
                </a:ext>
              </a:extLst>
            </p:cNvPr>
            <p:cNvCxnSpPr>
              <a:cxnSpLocks/>
              <a:stCxn id="79" idx="7"/>
              <a:endCxn id="42" idx="4"/>
            </p:cNvCxnSpPr>
            <p:nvPr/>
          </p:nvCxnSpPr>
          <p:spPr>
            <a:xfrm flipV="1">
              <a:off x="6531907" y="4559989"/>
              <a:ext cx="35594" cy="397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90363C3-8B06-5741-863C-1BF3D1A0B85F}"/>
                </a:ext>
              </a:extLst>
            </p:cNvPr>
            <p:cNvCxnSpPr>
              <a:cxnSpLocks/>
              <a:stCxn id="42" idx="0"/>
              <a:endCxn id="77" idx="4"/>
            </p:cNvCxnSpPr>
            <p:nvPr/>
          </p:nvCxnSpPr>
          <p:spPr>
            <a:xfrm flipV="1">
              <a:off x="6567501" y="3768451"/>
              <a:ext cx="120813" cy="4649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4214C0D-ED2F-A849-93FA-C2483FCE8500}"/>
                </a:ext>
              </a:extLst>
            </p:cNvPr>
            <p:cNvCxnSpPr>
              <a:cxnSpLocks/>
              <a:stCxn id="40" idx="3"/>
              <a:endCxn id="74" idx="7"/>
            </p:cNvCxnSpPr>
            <p:nvPr/>
          </p:nvCxnSpPr>
          <p:spPr>
            <a:xfrm flipH="1">
              <a:off x="4700577" y="5059753"/>
              <a:ext cx="292177" cy="260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690725-D288-064D-A005-11BB0509802F}"/>
                </a:ext>
              </a:extLst>
            </p:cNvPr>
            <p:cNvCxnSpPr>
              <a:cxnSpLocks/>
              <a:stCxn id="28" idx="7"/>
              <a:endCxn id="83" idx="3"/>
            </p:cNvCxnSpPr>
            <p:nvPr/>
          </p:nvCxnSpPr>
          <p:spPr>
            <a:xfrm flipV="1">
              <a:off x="4692807" y="3072056"/>
              <a:ext cx="264405" cy="374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4A81AA5-F21A-E04C-BD57-A8FC15B7AB33}"/>
                </a:ext>
              </a:extLst>
            </p:cNvPr>
            <p:cNvCxnSpPr>
              <a:cxnSpLocks/>
              <a:stCxn id="28" idx="0"/>
              <a:endCxn id="75" idx="4"/>
            </p:cNvCxnSpPr>
            <p:nvPr/>
          </p:nvCxnSpPr>
          <p:spPr>
            <a:xfrm flipH="1" flipV="1">
              <a:off x="4498438" y="2940505"/>
              <a:ext cx="78908" cy="4579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431ED5ED-8346-4C42-BA8D-04A20D94B4DB}"/>
                </a:ext>
              </a:extLst>
            </p:cNvPr>
            <p:cNvCxnSpPr>
              <a:cxnSpLocks/>
              <a:stCxn id="72" idx="7"/>
              <a:endCxn id="28" idx="3"/>
            </p:cNvCxnSpPr>
            <p:nvPr/>
          </p:nvCxnSpPr>
          <p:spPr>
            <a:xfrm flipV="1">
              <a:off x="4117536" y="3677193"/>
              <a:ext cx="344349" cy="651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44BCD98-9461-F346-97D3-16FA36DE42AC}"/>
                </a:ext>
              </a:extLst>
            </p:cNvPr>
            <p:cNvCxnSpPr>
              <a:cxnSpLocks/>
              <a:stCxn id="16" idx="7"/>
              <a:endCxn id="72" idx="3"/>
            </p:cNvCxnSpPr>
            <p:nvPr/>
          </p:nvCxnSpPr>
          <p:spPr>
            <a:xfrm flipV="1">
              <a:off x="3217206" y="4559989"/>
              <a:ext cx="669408" cy="206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E1DA045-EBA3-1945-8E4B-CF448B9064CB}"/>
                </a:ext>
              </a:extLst>
            </p:cNvPr>
            <p:cNvCxnSpPr>
              <a:cxnSpLocks/>
              <a:stCxn id="73" idx="0"/>
              <a:endCxn id="16" idx="4"/>
            </p:cNvCxnSpPr>
            <p:nvPr/>
          </p:nvCxnSpPr>
          <p:spPr>
            <a:xfrm flipH="1" flipV="1">
              <a:off x="3101745" y="5045420"/>
              <a:ext cx="51645" cy="463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DFFA9329-0B83-DA49-9E67-4F341A8E2529}"/>
                </a:ext>
              </a:extLst>
            </p:cNvPr>
            <p:cNvCxnSpPr>
              <a:cxnSpLocks/>
              <a:stCxn id="14" idx="7"/>
              <a:endCxn id="69" idx="3"/>
            </p:cNvCxnSpPr>
            <p:nvPr/>
          </p:nvCxnSpPr>
          <p:spPr>
            <a:xfrm flipV="1">
              <a:off x="2636422" y="3629368"/>
              <a:ext cx="151818" cy="292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E9E5C60-8739-1240-A143-8B1199D465C7}"/>
                </a:ext>
              </a:extLst>
            </p:cNvPr>
            <p:cNvCxnSpPr>
              <a:cxnSpLocks/>
              <a:stCxn id="14" idx="1"/>
              <a:endCxn id="68" idx="5"/>
            </p:cNvCxnSpPr>
            <p:nvPr/>
          </p:nvCxnSpPr>
          <p:spPr>
            <a:xfrm flipH="1" flipV="1">
              <a:off x="2240720" y="3543499"/>
              <a:ext cx="164780" cy="377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9D0F55E-DA05-4A4B-9E68-3C5C55D29D7A}"/>
                </a:ext>
              </a:extLst>
            </p:cNvPr>
            <p:cNvCxnSpPr>
              <a:cxnSpLocks/>
              <a:stCxn id="70" idx="7"/>
              <a:endCxn id="14" idx="2"/>
            </p:cNvCxnSpPr>
            <p:nvPr/>
          </p:nvCxnSpPr>
          <p:spPr>
            <a:xfrm flipV="1">
              <a:off x="1995605" y="4036948"/>
              <a:ext cx="362070" cy="115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078D73-F8EE-4640-AF25-344E7E469EAE}"/>
                </a:ext>
              </a:extLst>
            </p:cNvPr>
            <p:cNvCxnSpPr>
              <a:cxnSpLocks/>
              <a:stCxn id="22" idx="0"/>
              <a:endCxn id="70" idx="3"/>
            </p:cNvCxnSpPr>
            <p:nvPr/>
          </p:nvCxnSpPr>
          <p:spPr>
            <a:xfrm flipV="1">
              <a:off x="1642968" y="4383566"/>
              <a:ext cx="121715" cy="3430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EE969BA-F435-D244-917A-07B95390A774}"/>
                </a:ext>
              </a:extLst>
            </p:cNvPr>
            <p:cNvCxnSpPr>
              <a:cxnSpLocks/>
              <a:stCxn id="22" idx="3"/>
              <a:endCxn id="71" idx="7"/>
            </p:cNvCxnSpPr>
            <p:nvPr/>
          </p:nvCxnSpPr>
          <p:spPr>
            <a:xfrm flipH="1">
              <a:off x="1202929" y="5005397"/>
              <a:ext cx="324578" cy="191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6BC0CA6-146D-0F47-87E1-ADC6B388E12B}"/>
                </a:ext>
              </a:extLst>
            </p:cNvPr>
            <p:cNvCxnSpPr>
              <a:cxnSpLocks/>
              <a:stCxn id="29" idx="0"/>
              <a:endCxn id="82" idx="4"/>
            </p:cNvCxnSpPr>
            <p:nvPr/>
          </p:nvCxnSpPr>
          <p:spPr>
            <a:xfrm flipH="1" flipV="1">
              <a:off x="2634403" y="2225584"/>
              <a:ext cx="14111" cy="536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69969A3-1181-D547-A5AF-A615F9F7D3A5}"/>
                </a:ext>
              </a:extLst>
            </p:cNvPr>
            <p:cNvCxnSpPr>
              <a:cxnSpLocks/>
              <a:stCxn id="29" idx="1"/>
              <a:endCxn id="67" idx="5"/>
            </p:cNvCxnSpPr>
            <p:nvPr/>
          </p:nvCxnSpPr>
          <p:spPr>
            <a:xfrm flipH="1" flipV="1">
              <a:off x="2123192" y="2446177"/>
              <a:ext cx="409861" cy="3640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0F86CD2-80EE-C844-90F3-532B45C7985F}"/>
                </a:ext>
              </a:extLst>
            </p:cNvPr>
            <p:cNvCxnSpPr>
              <a:cxnSpLocks/>
              <a:stCxn id="29" idx="7"/>
              <a:endCxn id="64" idx="3"/>
            </p:cNvCxnSpPr>
            <p:nvPr/>
          </p:nvCxnSpPr>
          <p:spPr>
            <a:xfrm flipV="1">
              <a:off x="2763975" y="2475297"/>
              <a:ext cx="270134" cy="3349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25A38A1-C1A7-4146-913E-E937EB43C2FF}"/>
                </a:ext>
              </a:extLst>
            </p:cNvPr>
            <p:cNvCxnSpPr>
              <a:cxnSpLocks/>
              <a:stCxn id="68" idx="7"/>
              <a:endCxn id="29" idx="3"/>
            </p:cNvCxnSpPr>
            <p:nvPr/>
          </p:nvCxnSpPr>
          <p:spPr>
            <a:xfrm flipV="1">
              <a:off x="2240720" y="3041168"/>
              <a:ext cx="292333" cy="2714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4AEF881-7518-B344-B138-D4588EB71CE0}"/>
                </a:ext>
              </a:extLst>
            </p:cNvPr>
            <p:cNvCxnSpPr>
              <a:cxnSpLocks/>
              <a:stCxn id="69" idx="0"/>
              <a:endCxn id="29" idx="5"/>
            </p:cNvCxnSpPr>
            <p:nvPr/>
          </p:nvCxnSpPr>
          <p:spPr>
            <a:xfrm flipH="1" flipV="1">
              <a:off x="2763975" y="3041168"/>
              <a:ext cx="139726" cy="309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AB1061D-E238-A447-8825-8445703DC5D6}"/>
                </a:ext>
              </a:extLst>
            </p:cNvPr>
            <p:cNvCxnSpPr>
              <a:cxnSpLocks/>
              <a:stCxn id="14" idx="0"/>
              <a:endCxn id="29" idx="4"/>
            </p:cNvCxnSpPr>
            <p:nvPr/>
          </p:nvCxnSpPr>
          <p:spPr>
            <a:xfrm flipV="1">
              <a:off x="2520961" y="3088993"/>
              <a:ext cx="127553" cy="784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DDBF22F-69D8-1745-89A6-11DEF4702E5A}"/>
              </a:ext>
            </a:extLst>
          </p:cNvPr>
          <p:cNvSpPr txBox="1"/>
          <p:nvPr/>
        </p:nvSpPr>
        <p:spPr>
          <a:xfrm>
            <a:off x="4206241" y="2029343"/>
            <a:ext cx="47810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seed words (yellow)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all associations to those words (orange)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with the 2</a:t>
            </a:r>
            <a:r>
              <a:rPr lang="en-US" baseline="30000" dirty="0"/>
              <a:t>nd</a:t>
            </a:r>
            <a:r>
              <a:rPr lang="en-US" dirty="0"/>
              <a:t> generation words (orange)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all associations to those words (purple)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as many iterations as possible within a 7 week testing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Done with 6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time 30-60 hours per person!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67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25DEA-9B11-184B-9CE1-000642E7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19" y="2048891"/>
            <a:ext cx="1568544" cy="4391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EE411-15AF-4341-A444-3B50E9621F90}"/>
              </a:ext>
            </a:extLst>
          </p:cNvPr>
          <p:cNvSpPr txBox="1"/>
          <p:nvPr/>
        </p:nvSpPr>
        <p:spPr>
          <a:xfrm>
            <a:off x="3030584" y="2508069"/>
            <a:ext cx="262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lot of variability in the number of words generated: ranges from 1358 to 9429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CD5C80E5-4EF3-6C48-8CD8-C1EE535399DF}"/>
              </a:ext>
            </a:extLst>
          </p:cNvPr>
          <p:cNvSpPr/>
          <p:nvPr/>
        </p:nvSpPr>
        <p:spPr>
          <a:xfrm>
            <a:off x="2057400" y="2683690"/>
            <a:ext cx="757646" cy="84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9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25DEA-9B11-184B-9CE1-000642E7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19" y="2048891"/>
            <a:ext cx="3005458" cy="4391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4DFD32-D757-A74A-B239-EC201C7E4D6A}"/>
              </a:ext>
            </a:extLst>
          </p:cNvPr>
          <p:cNvSpPr txBox="1"/>
          <p:nvPr/>
        </p:nvSpPr>
        <p:spPr>
          <a:xfrm>
            <a:off x="3906797" y="2646568"/>
            <a:ext cx="2625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reflected in a similar level of variability in the number of links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6217271-E50B-3340-96A4-B4C8F5082E8F}"/>
              </a:ext>
            </a:extLst>
          </p:cNvPr>
          <p:cNvSpPr/>
          <p:nvPr/>
        </p:nvSpPr>
        <p:spPr>
          <a:xfrm>
            <a:off x="3024052" y="2683690"/>
            <a:ext cx="757646" cy="84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8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25DEA-9B11-184B-9CE1-000642E7D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319" y="2048891"/>
            <a:ext cx="4050487" cy="4391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B3D1C5-45BE-764B-AF73-C57F54AF4772}"/>
              </a:ext>
            </a:extLst>
          </p:cNvPr>
          <p:cNvSpPr txBox="1"/>
          <p:nvPr/>
        </p:nvSpPr>
        <p:spPr>
          <a:xfrm>
            <a:off x="5369838" y="2646568"/>
            <a:ext cx="279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average connectivity (degree, k) of nodes is more stable across individuals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CA3EA41-F1BF-9546-9FFA-9E2E29045D97}"/>
              </a:ext>
            </a:extLst>
          </p:cNvPr>
          <p:cNvSpPr/>
          <p:nvPr/>
        </p:nvSpPr>
        <p:spPr>
          <a:xfrm>
            <a:off x="4487093" y="2683690"/>
            <a:ext cx="757646" cy="84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3CBCF-626A-4645-BC87-C8CFCEEBBB5D}"/>
              </a:ext>
            </a:extLst>
          </p:cNvPr>
          <p:cNvSpPr txBox="1"/>
          <p:nvPr/>
        </p:nvSpPr>
        <p:spPr>
          <a:xfrm>
            <a:off x="5369838" y="3901461"/>
            <a:ext cx="279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Overall, individual networks appear to be sparser (lower connectivity, fewer links) than the aggregate ones</a:t>
            </a:r>
          </a:p>
        </p:txBody>
      </p:sp>
    </p:spTree>
    <p:extLst>
      <p:ext uri="{BB962C8B-B14F-4D97-AF65-F5344CB8AC3E}">
        <p14:creationId xmlns:p14="http://schemas.microsoft.com/office/powerpoint/2010/main" val="2459884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726-CC71-F243-9760-B4303BCB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 of individuals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03AFE-DE78-0041-BEB3-FA9DBB47D58F}"/>
              </a:ext>
            </a:extLst>
          </p:cNvPr>
          <p:cNvSpPr txBox="1"/>
          <p:nvPr/>
        </p:nvSpPr>
        <p:spPr>
          <a:xfrm>
            <a:off x="3591603" y="1022343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Morais</a:t>
            </a:r>
            <a:r>
              <a:rPr lang="en-US" dirty="0"/>
              <a:t> et al 2013)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3D1C5-45BE-764B-AF73-C57F54AF4772}"/>
              </a:ext>
            </a:extLst>
          </p:cNvPr>
          <p:cNvSpPr txBox="1"/>
          <p:nvPr/>
        </p:nvSpPr>
        <p:spPr>
          <a:xfrm>
            <a:off x="5409026" y="2369569"/>
            <a:ext cx="3106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individual subject networks do show small world structure, but it’s not quite as clear cut as for the aggregate networks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CA3EA41-F1BF-9546-9FFA-9E2E29045D97}"/>
              </a:ext>
            </a:extLst>
          </p:cNvPr>
          <p:cNvSpPr/>
          <p:nvPr/>
        </p:nvSpPr>
        <p:spPr>
          <a:xfrm>
            <a:off x="4487093" y="2683690"/>
            <a:ext cx="757646" cy="8490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7D01A9-46CD-C847-9CBF-BA640FAD8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07" y="1795745"/>
            <a:ext cx="3496397" cy="4211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E0306-CA00-0E4D-A259-E10ACC932AE2}"/>
              </a:ext>
            </a:extLst>
          </p:cNvPr>
          <p:cNvSpPr txBox="1"/>
          <p:nvPr/>
        </p:nvSpPr>
        <p:spPr>
          <a:xfrm>
            <a:off x="235132" y="6199625"/>
            <a:ext cx="475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(details of this graph not important for this class)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267A32-E7B2-A345-AB12-0E0C0E0D1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206" y="4547792"/>
            <a:ext cx="3278794" cy="22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3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22D2-CE67-A445-9BF4-F26A5FB5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26" y="1900850"/>
            <a:ext cx="7886700" cy="841882"/>
          </a:xfrm>
        </p:spPr>
        <p:txBody>
          <a:bodyPr/>
          <a:lstStyle/>
          <a:p>
            <a:r>
              <a:rPr lang="en-US" dirty="0"/>
              <a:t>Developmental trajectory</a:t>
            </a:r>
          </a:p>
        </p:txBody>
      </p:sp>
      <p:pic>
        <p:nvPicPr>
          <p:cNvPr id="3" name="Picture 2" descr="Visual representation of a large scale semantic network, with dots corresponding to different words. There are so many dots in the image that it doesn't look like much. &#10;&#10;The purpose is to show the scale of the data set (which has about 4 million responses)">
            <a:extLst>
              <a:ext uri="{FF2B5EF4-FFF2-40B4-BE49-F238E27FC236}">
                <a16:creationId xmlns:a16="http://schemas.microsoft.com/office/drawing/2014/main" id="{47D469F6-6282-334B-9B08-A383301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90" y="2742732"/>
            <a:ext cx="3848371" cy="27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8B39-AE89-EB49-8645-E8884EE3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88DAE-574F-C948-80DB-F59455376FAF}"/>
              </a:ext>
            </a:extLst>
          </p:cNvPr>
          <p:cNvSpPr txBox="1"/>
          <p:nvPr/>
        </p:nvSpPr>
        <p:spPr>
          <a:xfrm>
            <a:off x="3311078" y="999113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Dubossarsky</a:t>
            </a:r>
            <a:r>
              <a:rPr lang="en-US" dirty="0"/>
              <a:t> et al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AA0FA-4B7E-4B47-BB9E-1AC6D58AA0DE}"/>
              </a:ext>
            </a:extLst>
          </p:cNvPr>
          <p:cNvSpPr txBox="1"/>
          <p:nvPr/>
        </p:nvSpPr>
        <p:spPr>
          <a:xfrm>
            <a:off x="1003663" y="1646394"/>
            <a:ext cx="77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Large-scale cross sectional study: 8000 people, aged 10-84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Subset of the Dutch language version of the small world of words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younger age groups supplemented by recruiting from schools in Flanders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16BEC8-E10A-9749-A14A-4992EA181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89628"/>
              </p:ext>
            </p:extLst>
          </p:nvPr>
        </p:nvGraphicFramePr>
        <p:xfrm>
          <a:off x="2071279" y="2847673"/>
          <a:ext cx="5027570" cy="2926080"/>
        </p:xfrm>
        <a:graphic>
          <a:graphicData uri="http://schemas.openxmlformats.org/drawingml/2006/table">
            <a:tbl>
              <a:tblPr/>
              <a:tblGrid>
                <a:gridCol w="1005514">
                  <a:extLst>
                    <a:ext uri="{9D8B030D-6E8A-4147-A177-3AD203B41FA5}">
                      <a16:colId xmlns:a16="http://schemas.microsoft.com/office/drawing/2014/main" val="2107735405"/>
                    </a:ext>
                  </a:extLst>
                </a:gridCol>
                <a:gridCol w="1005514">
                  <a:extLst>
                    <a:ext uri="{9D8B030D-6E8A-4147-A177-3AD203B41FA5}">
                      <a16:colId xmlns:a16="http://schemas.microsoft.com/office/drawing/2014/main" val="3983806437"/>
                    </a:ext>
                  </a:extLst>
                </a:gridCol>
                <a:gridCol w="1005514">
                  <a:extLst>
                    <a:ext uri="{9D8B030D-6E8A-4147-A177-3AD203B41FA5}">
                      <a16:colId xmlns:a16="http://schemas.microsoft.com/office/drawing/2014/main" val="3077733174"/>
                    </a:ext>
                  </a:extLst>
                </a:gridCol>
                <a:gridCol w="1005514">
                  <a:extLst>
                    <a:ext uri="{9D8B030D-6E8A-4147-A177-3AD203B41FA5}">
                      <a16:colId xmlns:a16="http://schemas.microsoft.com/office/drawing/2014/main" val="3423798306"/>
                    </a:ext>
                  </a:extLst>
                </a:gridCol>
                <a:gridCol w="1005514">
                  <a:extLst>
                    <a:ext uri="{9D8B030D-6E8A-4147-A177-3AD203B41FA5}">
                      <a16:colId xmlns:a16="http://schemas.microsoft.com/office/drawing/2014/main" val="3325458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Group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Average Age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#Participants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responses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Unique responses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2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9-10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36444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6441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82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11-12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10.5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466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40319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6904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15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13-14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13.5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502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42625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7970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39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17-19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18.3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1081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48630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8663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39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28-32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31.0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1136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49613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8947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13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38-42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41.0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1152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49626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9501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05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48-52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51.0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1223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49688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10280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26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58-62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61.0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1279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49806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11144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55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+68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71.9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1222 </a:t>
                      </a:r>
                      <a:endParaRPr lang="en-AU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49508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rgbClr val="000007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12538 </a:t>
                      </a:r>
                      <a:endParaRPr lang="en-AU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63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0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of John Firth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114" y="347048"/>
            <a:ext cx="1612372" cy="2303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1917" y="91491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252525"/>
                </a:solidFill>
              </a:rPr>
              <a:t>“You shall know a word by the company it keeps”</a:t>
            </a:r>
          </a:p>
          <a:p>
            <a:r>
              <a:rPr lang="en-US" sz="2800" dirty="0">
                <a:solidFill>
                  <a:srgbClr val="252525"/>
                </a:solidFill>
              </a:rPr>
              <a:t>	- John Firth, 1957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D868C-690F-C349-8313-4F04A514E08B}"/>
              </a:ext>
            </a:extLst>
          </p:cNvPr>
          <p:cNvSpPr/>
          <p:nvPr/>
        </p:nvSpPr>
        <p:spPr>
          <a:xfrm>
            <a:off x="2544418" y="3277717"/>
            <a:ext cx="6270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“The interest of psychologists in associations has always been misguided because the whole classical analysis of associations </a:t>
            </a:r>
            <a:r>
              <a:rPr lang="en-AU" sz="2400" dirty="0" err="1"/>
              <a:t>centered</a:t>
            </a:r>
            <a:r>
              <a:rPr lang="en-AU" sz="2400" dirty="0"/>
              <a:t> around the circumscribed and uninteresting problem of stimulus - response, of what follows what.”</a:t>
            </a:r>
          </a:p>
          <a:p>
            <a:r>
              <a:rPr lang="en-AU" sz="2400" dirty="0"/>
              <a:t>      - James </a:t>
            </a:r>
            <a:r>
              <a:rPr lang="en-AU" sz="2400" dirty="0" err="1"/>
              <a:t>Deese</a:t>
            </a:r>
            <a:r>
              <a:rPr lang="en-AU" sz="2400" dirty="0"/>
              <a:t>, 1965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1F9C1-F06C-6C4A-96B3-E3E168FAA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77717"/>
            <a:ext cx="1709530" cy="25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8B39-AE89-EB49-8645-E8884EE3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88DAE-574F-C948-80DB-F59455376FAF}"/>
              </a:ext>
            </a:extLst>
          </p:cNvPr>
          <p:cNvSpPr txBox="1"/>
          <p:nvPr/>
        </p:nvSpPr>
        <p:spPr>
          <a:xfrm>
            <a:off x="3311078" y="999113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Dubossarsky</a:t>
            </a:r>
            <a:r>
              <a:rPr lang="en-US" dirty="0"/>
              <a:t> et al 2017)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071F6-D6FA-E142-A89F-36FF747A6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670" y="1732305"/>
            <a:ext cx="7728329" cy="2241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AA0FA-4B7E-4B47-BB9E-1AC6D58AA0DE}"/>
              </a:ext>
            </a:extLst>
          </p:cNvPr>
          <p:cNvSpPr txBox="1"/>
          <p:nvPr/>
        </p:nvSpPr>
        <p:spPr>
          <a:xfrm>
            <a:off x="489619" y="4135168"/>
            <a:ext cx="3194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becomes larger, denser, better connected into mid life, with a slight reversal in later life.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not a “simple” inversion though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EA843-CE30-C245-9CF9-E3C3E9838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3726" y="4135168"/>
            <a:ext cx="5460273" cy="22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25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8B39-AE89-EB49-8645-E8884EE3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changes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88DAE-574F-C948-80DB-F59455376FAF}"/>
              </a:ext>
            </a:extLst>
          </p:cNvPr>
          <p:cNvSpPr txBox="1"/>
          <p:nvPr/>
        </p:nvSpPr>
        <p:spPr>
          <a:xfrm>
            <a:off x="3311078" y="998897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Dubossarsky</a:t>
            </a:r>
            <a:r>
              <a:rPr lang="en-US" dirty="0"/>
              <a:t> et al 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AA0FA-4B7E-4B47-BB9E-1AC6D58AA0DE}"/>
              </a:ext>
            </a:extLst>
          </p:cNvPr>
          <p:cNvSpPr txBox="1"/>
          <p:nvPr/>
        </p:nvSpPr>
        <p:spPr>
          <a:xfrm>
            <a:off x="1219891" y="1931916"/>
            <a:ext cx="323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average degree (number of connections) of individual node shows the inverted U shape…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345F9-0AC6-6B44-9C2C-D4545190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7" y="3127886"/>
            <a:ext cx="3984443" cy="3181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76B4B-A88C-C14F-8996-E734D3B6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68" y="3196518"/>
            <a:ext cx="4079631" cy="3044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79B606-3B8F-EA4F-8931-6D95EED91E51}"/>
              </a:ext>
            </a:extLst>
          </p:cNvPr>
          <p:cNvSpPr txBox="1"/>
          <p:nvPr/>
        </p:nvSpPr>
        <p:spPr>
          <a:xfrm>
            <a:off x="5211944" y="1931916"/>
            <a:ext cx="323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overall “clustering” in the graph shows a monotonic trend across the lifespan…</a:t>
            </a:r>
          </a:p>
        </p:txBody>
      </p:sp>
    </p:spTree>
    <p:extLst>
      <p:ext uri="{BB962C8B-B14F-4D97-AF65-F5344CB8AC3E}">
        <p14:creationId xmlns:p14="http://schemas.microsoft.com/office/powerpoint/2010/main" val="695916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B52C-8C93-854E-9871-3D81149F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0" y="2681607"/>
            <a:ext cx="7886700" cy="841882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8739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EF2D-4586-864E-A2CF-2BAA12C2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priming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73DE7-5919-3140-8C74-788D3126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48" y="1519722"/>
            <a:ext cx="2496250" cy="4316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92154-1D24-EC40-86A0-850F17955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761" y="1207009"/>
            <a:ext cx="2277723" cy="517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5436C-9A78-C142-A7C0-46CA0C6A9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947" y="1300792"/>
            <a:ext cx="2937939" cy="4754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EEC6F-C6AE-3C4B-A963-599CC3101690}"/>
              </a:ext>
            </a:extLst>
          </p:cNvPr>
          <p:cNvSpPr txBox="1"/>
          <p:nvPr/>
        </p:nvSpPr>
        <p:spPr>
          <a:xfrm>
            <a:off x="6540979" y="601402"/>
            <a:ext cx="144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(Meyer 2014)</a:t>
            </a:r>
          </a:p>
        </p:txBody>
      </p:sp>
    </p:spTree>
    <p:extLst>
      <p:ext uri="{BB962C8B-B14F-4D97-AF65-F5344CB8AC3E}">
        <p14:creationId xmlns:p14="http://schemas.microsoft.com/office/powerpoint/2010/main" val="197029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C768-4825-1347-9AE0-CF40418F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priming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B4469-0D58-0740-B6BF-CF52D7B182F1}"/>
              </a:ext>
            </a:extLst>
          </p:cNvPr>
          <p:cNvSpPr txBox="1"/>
          <p:nvPr/>
        </p:nvSpPr>
        <p:spPr>
          <a:xfrm>
            <a:off x="3153507" y="1022343"/>
            <a:ext cx="310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(Meyer and </a:t>
            </a:r>
            <a:r>
              <a:rPr lang="en-US" dirty="0" err="1"/>
              <a:t>Schvaneveldt</a:t>
            </a:r>
            <a:r>
              <a:rPr lang="en-US" dirty="0"/>
              <a:t> 1976)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E68D6-0AB3-BF4B-BBA2-7C5398BD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225"/>
            <a:ext cx="9144000" cy="36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4363-69E3-FE4D-8A4A-3D1BCB90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networks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496E1-2019-2C4A-BCDC-D6859A4FC100}"/>
              </a:ext>
            </a:extLst>
          </p:cNvPr>
          <p:cNvSpPr txBox="1"/>
          <p:nvPr/>
        </p:nvSpPr>
        <p:spPr>
          <a:xfrm>
            <a:off x="3392029" y="1022343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(Collins &amp; Loftus 1975)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230E-126F-F249-B809-CF7B89B0B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56" y="1719921"/>
            <a:ext cx="3415113" cy="4481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1623B-2ADE-DC4A-AA98-3DC7F78A0022}"/>
              </a:ext>
            </a:extLst>
          </p:cNvPr>
          <p:cNvSpPr txBox="1"/>
          <p:nvPr/>
        </p:nvSpPr>
        <p:spPr>
          <a:xfrm>
            <a:off x="4077498" y="2239511"/>
            <a:ext cx="443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Concepts organized as nodes in a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Edges connect related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Edges can describe different 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Edges can be different lengths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AEF5F-8243-C647-9EDB-C1DCEC683C7D}"/>
              </a:ext>
            </a:extLst>
          </p:cNvPr>
          <p:cNvSpPr txBox="1"/>
          <p:nvPr/>
        </p:nvSpPr>
        <p:spPr>
          <a:xfrm>
            <a:off x="4077498" y="4214367"/>
            <a:ext cx="443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spreads along the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decays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23B5F-F606-A34B-AAEC-D5DB999FB373}"/>
              </a:ext>
            </a:extLst>
          </p:cNvPr>
          <p:cNvSpPr txBox="1"/>
          <p:nvPr/>
        </p:nvSpPr>
        <p:spPr>
          <a:xfrm>
            <a:off x="5357481" y="1826408"/>
            <a:ext cx="187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Semantic memory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B35C7-0EE4-0540-BD5B-C26AE93482C8}"/>
              </a:ext>
            </a:extLst>
          </p:cNvPr>
          <p:cNvSpPr txBox="1"/>
          <p:nvPr/>
        </p:nvSpPr>
        <p:spPr>
          <a:xfrm>
            <a:off x="5357481" y="3776048"/>
            <a:ext cx="181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retrieval</a:t>
            </a:r>
          </a:p>
        </p:txBody>
      </p:sp>
    </p:spTree>
    <p:extLst>
      <p:ext uri="{BB962C8B-B14F-4D97-AF65-F5344CB8AC3E}">
        <p14:creationId xmlns:p14="http://schemas.microsoft.com/office/powerpoint/2010/main" val="181417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4363-69E3-FE4D-8A4A-3D1BCB90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Spreading over </a:t>
            </a:r>
            <a:r>
              <a:rPr lang="en-US" u="sng" dirty="0"/>
              <a:t>what</a:t>
            </a:r>
            <a:r>
              <a:rPr 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230E-126F-F249-B809-CF7B89B0B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56" y="1719921"/>
            <a:ext cx="3415113" cy="4481587"/>
          </a:xfrm>
          <a:prstGeom prst="rect">
            <a:avLst/>
          </a:prstGeom>
        </p:spPr>
      </p:pic>
      <p:pic>
        <p:nvPicPr>
          <p:cNvPr id="10" name="Picture 9" descr="Visual representation of a large scale semantic network, with dots corresponding to different words. There are so many dots in the image that it doesn't look like much. &#10;&#10;The purpose is to show the scale of the data set (which has about 4 million responses)">
            <a:extLst>
              <a:ext uri="{FF2B5EF4-FFF2-40B4-BE49-F238E27FC236}">
                <a16:creationId xmlns:a16="http://schemas.microsoft.com/office/drawing/2014/main" id="{1842A2E5-3D58-9742-8293-7AAE9555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567" y="2074985"/>
            <a:ext cx="4601854" cy="332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43C69-F549-AE43-A656-6899EFC02D3B}"/>
              </a:ext>
            </a:extLst>
          </p:cNvPr>
          <p:cNvSpPr txBox="1"/>
          <p:nvPr/>
        </p:nvSpPr>
        <p:spPr>
          <a:xfrm>
            <a:off x="4958864" y="5578623"/>
            <a:ext cx="358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approximately 12,000 words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0ADFE-8022-0548-860D-E75BD2FE4F34}"/>
              </a:ext>
            </a:extLst>
          </p:cNvPr>
          <p:cNvSpPr txBox="1"/>
          <p:nvPr/>
        </p:nvSpPr>
        <p:spPr>
          <a:xfrm>
            <a:off x="2865317" y="1893472"/>
            <a:ext cx="25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simple network with 22 words </a:t>
            </a:r>
          </a:p>
        </p:txBody>
      </p:sp>
    </p:spTree>
    <p:extLst>
      <p:ext uri="{BB962C8B-B14F-4D97-AF65-F5344CB8AC3E}">
        <p14:creationId xmlns:p14="http://schemas.microsoft.com/office/powerpoint/2010/main" val="40127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of the paper entitled &quot;The 'small world of words' English word association norms for over 12000 cue words&quot;&#10;&#10;Authors of the paper: Simon De Deyne, Danielle Navarro. Amy Perfors, Mark Brysbaert and Gert Storms&#10;&#10;Picture also shows the abstract to the paper, but that's intended for decorative purposes only">
            <a:extLst>
              <a:ext uri="{FF2B5EF4-FFF2-40B4-BE49-F238E27FC236}">
                <a16:creationId xmlns:a16="http://schemas.microsoft.com/office/drawing/2014/main" id="{B5EDCE11-B87B-7148-BF76-673D6139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571" y="503924"/>
            <a:ext cx="5299013" cy="54083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B5B7E2-189F-BC41-B461-EA053576658B}"/>
              </a:ext>
            </a:extLst>
          </p:cNvPr>
          <p:cNvSpPr/>
          <p:nvPr/>
        </p:nvSpPr>
        <p:spPr>
          <a:xfrm>
            <a:off x="2183173" y="6345532"/>
            <a:ext cx="4599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https://smallworldofwords.org/en/project/home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45419-21AD-C245-98EF-347521812CD6}"/>
              </a:ext>
            </a:extLst>
          </p:cNvPr>
          <p:cNvSpPr txBox="1"/>
          <p:nvPr/>
        </p:nvSpPr>
        <p:spPr>
          <a:xfrm>
            <a:off x="3199092" y="5974246"/>
            <a:ext cx="2567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(De </a:t>
            </a:r>
            <a:r>
              <a:rPr lang="en-US" dirty="0" err="1"/>
              <a:t>Deyne</a:t>
            </a:r>
            <a:r>
              <a:rPr lang="en-US" dirty="0"/>
              <a:t> et al, in press)</a:t>
            </a:r>
          </a:p>
        </p:txBody>
      </p:sp>
    </p:spTree>
    <p:extLst>
      <p:ext uri="{BB962C8B-B14F-4D97-AF65-F5344CB8AC3E}">
        <p14:creationId xmlns:p14="http://schemas.microsoft.com/office/powerpoint/2010/main" val="403602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7070</TotalTime>
  <Words>1623</Words>
  <Application>Microsoft Macintosh PowerPoint</Application>
  <PresentationFormat>On-screen Show (4:3)</PresentationFormat>
  <Paragraphs>291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Gill Sans MT</vt:lpstr>
      <vt:lpstr>Wingdings</vt:lpstr>
      <vt:lpstr>Office Theme</vt:lpstr>
      <vt:lpstr>PowerPoint Presentation</vt:lpstr>
      <vt:lpstr>Where are we?</vt:lpstr>
      <vt:lpstr>Structure of the lecture</vt:lpstr>
      <vt:lpstr>PowerPoint Presentation</vt:lpstr>
      <vt:lpstr>Semantic priming</vt:lpstr>
      <vt:lpstr>Semantic priming</vt:lpstr>
      <vt:lpstr>Semantic networks</vt:lpstr>
      <vt:lpstr>Spreading over what?</vt:lpstr>
      <vt:lpstr>PowerPoint Presentation</vt:lpstr>
      <vt:lpstr>The “small world of words” norms</vt:lpstr>
      <vt:lpstr>PowerPoint Presentation</vt:lpstr>
      <vt:lpstr>PowerPoint Presentation</vt:lpstr>
      <vt:lpstr>PowerPoint Presentation</vt:lpstr>
      <vt:lpstr>PowerPoint Presentation</vt:lpstr>
      <vt:lpstr>Non-obvious structure?</vt:lpstr>
      <vt:lpstr>PowerPoint Presentation</vt:lpstr>
      <vt:lpstr>Remote associations</vt:lpstr>
      <vt:lpstr>Remote associations</vt:lpstr>
      <vt:lpstr>Remote associations</vt:lpstr>
      <vt:lpstr>Remote associations</vt:lpstr>
      <vt:lpstr>Remote associations</vt:lpstr>
      <vt:lpstr>Remote associations</vt:lpstr>
      <vt:lpstr>Large scale structure</vt:lpstr>
      <vt:lpstr>How are semantic networks organized?</vt:lpstr>
      <vt:lpstr>How are semantic networks organized?</vt:lpstr>
      <vt:lpstr>How are semantic networks organized?</vt:lpstr>
      <vt:lpstr>How are semantic networks organized?</vt:lpstr>
      <vt:lpstr>How are semantic networks organized?</vt:lpstr>
      <vt:lpstr>How are semantic networks organized?</vt:lpstr>
      <vt:lpstr>Semantic networks for individuals</vt:lpstr>
      <vt:lpstr>A source of concern</vt:lpstr>
      <vt:lpstr>Semantic networks of individuals</vt:lpstr>
      <vt:lpstr>Semantic networks of individuals</vt:lpstr>
      <vt:lpstr>Semantic networks of individuals</vt:lpstr>
      <vt:lpstr>Semantic networks of individuals</vt:lpstr>
      <vt:lpstr>Semantic networks of individuals</vt:lpstr>
      <vt:lpstr>Semantic networks of individuals</vt:lpstr>
      <vt:lpstr>Developmental trajectory</vt:lpstr>
      <vt:lpstr>Developmental changes</vt:lpstr>
      <vt:lpstr>Developmental changes</vt:lpstr>
      <vt:lpstr>Developmental changes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L2: Attention</dc:title>
  <dc:creator>Dan Navarro</dc:creator>
  <cp:lastModifiedBy>Danielle Navarro</cp:lastModifiedBy>
  <cp:revision>277</cp:revision>
  <dcterms:created xsi:type="dcterms:W3CDTF">2016-06-27T23:42:31Z</dcterms:created>
  <dcterms:modified xsi:type="dcterms:W3CDTF">2018-10-01T07:36:31Z</dcterms:modified>
</cp:coreProperties>
</file>