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411" r:id="rId2"/>
    <p:sldId id="424" r:id="rId3"/>
    <p:sldId id="453" r:id="rId4"/>
    <p:sldId id="454" r:id="rId5"/>
    <p:sldId id="482" r:id="rId6"/>
    <p:sldId id="483" r:id="rId7"/>
    <p:sldId id="455" r:id="rId8"/>
    <p:sldId id="425" r:id="rId9"/>
    <p:sldId id="360" r:id="rId10"/>
    <p:sldId id="485" r:id="rId11"/>
    <p:sldId id="390" r:id="rId12"/>
    <p:sldId id="391" r:id="rId13"/>
    <p:sldId id="392" r:id="rId14"/>
    <p:sldId id="393" r:id="rId15"/>
    <p:sldId id="394" r:id="rId16"/>
    <p:sldId id="395" r:id="rId17"/>
    <p:sldId id="396" r:id="rId18"/>
    <p:sldId id="486" r:id="rId19"/>
    <p:sldId id="371" r:id="rId20"/>
    <p:sldId id="372" r:id="rId21"/>
    <p:sldId id="373" r:id="rId22"/>
    <p:sldId id="374" r:id="rId23"/>
    <p:sldId id="488" r:id="rId24"/>
    <p:sldId id="487" r:id="rId25"/>
    <p:sldId id="489" r:id="rId26"/>
    <p:sldId id="490" r:id="rId27"/>
    <p:sldId id="456" r:id="rId28"/>
    <p:sldId id="494" r:id="rId29"/>
    <p:sldId id="464" r:id="rId30"/>
    <p:sldId id="495" r:id="rId31"/>
    <p:sldId id="457" r:id="rId32"/>
    <p:sldId id="463" r:id="rId33"/>
    <p:sldId id="497" r:id="rId34"/>
    <p:sldId id="500" r:id="rId35"/>
    <p:sldId id="503" r:id="rId36"/>
    <p:sldId id="466" r:id="rId37"/>
    <p:sldId id="467" r:id="rId38"/>
    <p:sldId id="491" r:id="rId39"/>
    <p:sldId id="458" r:id="rId40"/>
    <p:sldId id="468" r:id="rId41"/>
    <p:sldId id="469" r:id="rId42"/>
    <p:sldId id="470" r:id="rId43"/>
    <p:sldId id="502" r:id="rId44"/>
    <p:sldId id="471" r:id="rId45"/>
    <p:sldId id="462" r:id="rId46"/>
    <p:sldId id="481" r:id="rId47"/>
    <p:sldId id="493" r:id="rId48"/>
    <p:sldId id="461" r:id="rId49"/>
    <p:sldId id="472" r:id="rId50"/>
    <p:sldId id="473" r:id="rId51"/>
    <p:sldId id="474" r:id="rId52"/>
    <p:sldId id="475" r:id="rId53"/>
    <p:sldId id="476" r:id="rId54"/>
    <p:sldId id="477" r:id="rId55"/>
    <p:sldId id="478" r:id="rId56"/>
    <p:sldId id="479" r:id="rId57"/>
    <p:sldId id="480" r:id="rId58"/>
    <p:sldId id="50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91"/>
    <p:restoredTop sz="86351"/>
  </p:normalViewPr>
  <p:slideViewPr>
    <p:cSldViewPr snapToGrid="0" snapToObjects="1">
      <p:cViewPr varScale="1">
        <p:scale>
          <a:sx n="84" d="100"/>
          <a:sy n="84" d="100"/>
        </p:scale>
        <p:origin x="184" y="712"/>
      </p:cViewPr>
      <p:guideLst/>
    </p:cSldViewPr>
  </p:slideViewPr>
  <p:outlineViewPr>
    <p:cViewPr>
      <p:scale>
        <a:sx n="33" d="100"/>
        <a:sy n="33" d="100"/>
      </p:scale>
      <p:origin x="0" y="-1280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9AF75-86A4-2341-B5EF-B46F7B527AC2}" type="datetimeFigureOut">
              <a:rPr lang="en-US" smtClean="0"/>
              <a:t>10/1/18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DFB6-4D04-C242-AF7D-BB85F2CEFD7E}" type="slidenum">
              <a:rPr lang="en-US" smtClean="0"/>
              <a:t>‹#›</a:t>
            </a:fld>
            <a:endParaRPr lang="en-US" dirty="0"/>
          </a:p>
        </p:txBody>
      </p:sp>
    </p:spTree>
    <p:extLst>
      <p:ext uri="{BB962C8B-B14F-4D97-AF65-F5344CB8AC3E}">
        <p14:creationId xmlns:p14="http://schemas.microsoft.com/office/powerpoint/2010/main" val="62259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99DFB6-4D04-C242-AF7D-BB85F2CEFD7E}" type="slidenum">
              <a:rPr lang="en-US" smtClean="0"/>
              <a:t>46</a:t>
            </a:fld>
            <a:endParaRPr lang="en-US" dirty="0"/>
          </a:p>
        </p:txBody>
      </p:sp>
    </p:spTree>
    <p:extLst>
      <p:ext uri="{BB962C8B-B14F-4D97-AF65-F5344CB8AC3E}">
        <p14:creationId xmlns:p14="http://schemas.microsoft.com/office/powerpoint/2010/main" val="391125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1</a:t>
            </a:r>
          </a:p>
        </p:txBody>
      </p:sp>
      <p:sp>
        <p:nvSpPr>
          <p:cNvPr id="4" name="Slide Number Placeholder 3"/>
          <p:cNvSpPr>
            <a:spLocks noGrp="1"/>
          </p:cNvSpPr>
          <p:nvPr>
            <p:ph type="sldNum" sz="quarter" idx="5"/>
          </p:nvPr>
        </p:nvSpPr>
        <p:spPr/>
        <p:txBody>
          <a:bodyPr/>
          <a:lstStyle/>
          <a:p>
            <a:fld id="{D199DFB6-4D04-C242-AF7D-BB85F2CEFD7E}" type="slidenum">
              <a:rPr lang="en-US" smtClean="0"/>
              <a:t>48</a:t>
            </a:fld>
            <a:endParaRPr lang="en-US" dirty="0"/>
          </a:p>
        </p:txBody>
      </p:sp>
    </p:spTree>
    <p:extLst>
      <p:ext uri="{BB962C8B-B14F-4D97-AF65-F5344CB8AC3E}">
        <p14:creationId xmlns:p14="http://schemas.microsoft.com/office/powerpoint/2010/main" val="176656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2</a:t>
            </a:r>
          </a:p>
        </p:txBody>
      </p:sp>
      <p:sp>
        <p:nvSpPr>
          <p:cNvPr id="4" name="Slide Number Placeholder 3"/>
          <p:cNvSpPr>
            <a:spLocks noGrp="1"/>
          </p:cNvSpPr>
          <p:nvPr>
            <p:ph type="sldNum" sz="quarter" idx="5"/>
          </p:nvPr>
        </p:nvSpPr>
        <p:spPr/>
        <p:txBody>
          <a:bodyPr/>
          <a:lstStyle/>
          <a:p>
            <a:fld id="{D199DFB6-4D04-C242-AF7D-BB85F2CEFD7E}" type="slidenum">
              <a:rPr lang="en-US" smtClean="0"/>
              <a:t>49</a:t>
            </a:fld>
            <a:endParaRPr lang="en-US" dirty="0"/>
          </a:p>
        </p:txBody>
      </p:sp>
    </p:spTree>
    <p:extLst>
      <p:ext uri="{BB962C8B-B14F-4D97-AF65-F5344CB8AC3E}">
        <p14:creationId xmlns:p14="http://schemas.microsoft.com/office/powerpoint/2010/main" val="253136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2</a:t>
            </a:r>
          </a:p>
        </p:txBody>
      </p:sp>
      <p:sp>
        <p:nvSpPr>
          <p:cNvPr id="4" name="Slide Number Placeholder 3"/>
          <p:cNvSpPr>
            <a:spLocks noGrp="1"/>
          </p:cNvSpPr>
          <p:nvPr>
            <p:ph type="sldNum" sz="quarter" idx="5"/>
          </p:nvPr>
        </p:nvSpPr>
        <p:spPr/>
        <p:txBody>
          <a:bodyPr/>
          <a:lstStyle/>
          <a:p>
            <a:fld id="{D199DFB6-4D04-C242-AF7D-BB85F2CEFD7E}" type="slidenum">
              <a:rPr lang="en-US" smtClean="0"/>
              <a:t>50</a:t>
            </a:fld>
            <a:endParaRPr lang="en-US" dirty="0"/>
          </a:p>
        </p:txBody>
      </p:sp>
    </p:spTree>
    <p:extLst>
      <p:ext uri="{BB962C8B-B14F-4D97-AF65-F5344CB8AC3E}">
        <p14:creationId xmlns:p14="http://schemas.microsoft.com/office/powerpoint/2010/main" val="12851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1</a:t>
            </a:r>
          </a:p>
        </p:txBody>
      </p:sp>
      <p:sp>
        <p:nvSpPr>
          <p:cNvPr id="4" name="Slide Number Placeholder 3"/>
          <p:cNvSpPr>
            <a:spLocks noGrp="1"/>
          </p:cNvSpPr>
          <p:nvPr>
            <p:ph type="sldNum" sz="quarter" idx="5"/>
          </p:nvPr>
        </p:nvSpPr>
        <p:spPr/>
        <p:txBody>
          <a:bodyPr/>
          <a:lstStyle/>
          <a:p>
            <a:fld id="{D199DFB6-4D04-C242-AF7D-BB85F2CEFD7E}" type="slidenum">
              <a:rPr lang="en-US" smtClean="0"/>
              <a:t>51</a:t>
            </a:fld>
            <a:endParaRPr lang="en-US" dirty="0"/>
          </a:p>
        </p:txBody>
      </p:sp>
    </p:spTree>
    <p:extLst>
      <p:ext uri="{BB962C8B-B14F-4D97-AF65-F5344CB8AC3E}">
        <p14:creationId xmlns:p14="http://schemas.microsoft.com/office/powerpoint/2010/main" val="399020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1</a:t>
            </a:r>
          </a:p>
        </p:txBody>
      </p:sp>
      <p:sp>
        <p:nvSpPr>
          <p:cNvPr id="4" name="Slide Number Placeholder 3"/>
          <p:cNvSpPr>
            <a:spLocks noGrp="1"/>
          </p:cNvSpPr>
          <p:nvPr>
            <p:ph type="sldNum" sz="quarter" idx="5"/>
          </p:nvPr>
        </p:nvSpPr>
        <p:spPr/>
        <p:txBody>
          <a:bodyPr/>
          <a:lstStyle/>
          <a:p>
            <a:fld id="{D199DFB6-4D04-C242-AF7D-BB85F2CEFD7E}" type="slidenum">
              <a:rPr lang="en-US" smtClean="0"/>
              <a:t>52</a:t>
            </a:fld>
            <a:endParaRPr lang="en-US" dirty="0"/>
          </a:p>
        </p:txBody>
      </p:sp>
    </p:spTree>
    <p:extLst>
      <p:ext uri="{BB962C8B-B14F-4D97-AF65-F5344CB8AC3E}">
        <p14:creationId xmlns:p14="http://schemas.microsoft.com/office/powerpoint/2010/main" val="128941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 1</a:t>
            </a:r>
          </a:p>
        </p:txBody>
      </p:sp>
      <p:sp>
        <p:nvSpPr>
          <p:cNvPr id="4" name="Slide Number Placeholder 3"/>
          <p:cNvSpPr>
            <a:spLocks noGrp="1"/>
          </p:cNvSpPr>
          <p:nvPr>
            <p:ph type="sldNum" sz="quarter" idx="5"/>
          </p:nvPr>
        </p:nvSpPr>
        <p:spPr/>
        <p:txBody>
          <a:bodyPr/>
          <a:lstStyle/>
          <a:p>
            <a:fld id="{D199DFB6-4D04-C242-AF7D-BB85F2CEFD7E}" type="slidenum">
              <a:rPr lang="en-US" smtClean="0"/>
              <a:t>53</a:t>
            </a:fld>
            <a:endParaRPr lang="en-US" dirty="0"/>
          </a:p>
        </p:txBody>
      </p:sp>
    </p:spTree>
    <p:extLst>
      <p:ext uri="{BB962C8B-B14F-4D97-AF65-F5344CB8AC3E}">
        <p14:creationId xmlns:p14="http://schemas.microsoft.com/office/powerpoint/2010/main" val="2171612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baseline="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32AD966-2C6D-A24C-8401-CF15B5C4955F}" type="datetimeFigureOut">
              <a:rPr lang="en-US" smtClean="0"/>
              <a:t>10/1/18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586103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10/1/18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80483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10/1/18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204116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7" name="Shape 37"/>
          <p:cNvSpPr>
            <a:spLocks noGrp="1"/>
          </p:cNvSpPr>
          <p:nvPr>
            <p:ph type="title"/>
          </p:nvPr>
        </p:nvSpPr>
        <p:spPr>
          <a:xfrm>
            <a:off x="892969" y="2089547"/>
            <a:ext cx="7358063" cy="2678906"/>
          </a:xfrm>
          <a:prstGeom prst="rect">
            <a:avLst/>
          </a:prstGeom>
        </p:spPr>
        <p:txBody>
          <a:bodyPr/>
          <a:lstStyle/>
          <a:p>
            <a:r>
              <a:t>Title Text</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54711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10/1/18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92462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A32AD966-2C6D-A24C-8401-CF15B5C4955F}" type="datetimeFigureOut">
              <a:rPr lang="en-US" smtClean="0"/>
              <a:t>10/1/18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62668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AD966-2C6D-A24C-8401-CF15B5C4955F}" type="datetimeFigureOut">
              <a:rPr lang="en-US" smtClean="0"/>
              <a:t>10/1/18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02600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2AD966-2C6D-A24C-8401-CF15B5C4955F}" type="datetimeFigureOut">
              <a:rPr lang="en-US" smtClean="0"/>
              <a:t>10/1/18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83870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AD966-2C6D-A24C-8401-CF15B5C4955F}" type="datetimeFigureOut">
              <a:rPr lang="en-US" smtClean="0"/>
              <a:t>10/1/18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83950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AD966-2C6D-A24C-8401-CF15B5C4955F}" type="datetimeFigureOut">
              <a:rPr lang="en-US" smtClean="0"/>
              <a:t>10/1/18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50309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10/1/18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61838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10/1/18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1287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8418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36192"/>
            <a:ext cx="7886700" cy="4640771"/>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AD966-2C6D-A24C-8401-CF15B5C4955F}" type="datetimeFigureOut">
              <a:rPr lang="en-US" smtClean="0"/>
              <a:t>10/1/18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4CF2B-FE66-094C-BE46-BD9ECF03E27A}" type="slidenum">
              <a:rPr lang="en-US" smtClean="0"/>
              <a:t>‹#›</a:t>
            </a:fld>
            <a:endParaRPr lang="en-US" dirty="0"/>
          </a:p>
        </p:txBody>
      </p:sp>
    </p:spTree>
    <p:extLst>
      <p:ext uri="{BB962C8B-B14F-4D97-AF65-F5344CB8AC3E}">
        <p14:creationId xmlns:p14="http://schemas.microsoft.com/office/powerpoint/2010/main" val="949960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1.png"/><Relationship Id="rId2" Type="http://schemas.openxmlformats.org/officeDocument/2006/relationships/image" Target="../media/image13.tiff"/><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tiff"/><Relationship Id="rId7" Type="http://schemas.openxmlformats.org/officeDocument/2006/relationships/image" Target="../media/image20.tiff"/><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ompcogscisydney.org/mm/2018/Lake2017.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8F0314-4B41-4441-92C1-124D8FF66DE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0765" y="3185409"/>
            <a:ext cx="2159827" cy="2159827"/>
          </a:xfrm>
          <a:prstGeom prst="rect">
            <a:avLst/>
          </a:prstGeom>
        </p:spPr>
      </p:pic>
      <p:sp>
        <p:nvSpPr>
          <p:cNvPr id="2" name="TextBox 1"/>
          <p:cNvSpPr txBox="1"/>
          <p:nvPr/>
        </p:nvSpPr>
        <p:spPr>
          <a:xfrm>
            <a:off x="4473331" y="3665157"/>
            <a:ext cx="3207545" cy="1200329"/>
          </a:xfrm>
          <a:prstGeom prst="rect">
            <a:avLst/>
          </a:prstGeom>
          <a:noFill/>
        </p:spPr>
        <p:txBody>
          <a:bodyPr wrap="none" rtlCol="0">
            <a:spAutoFit/>
          </a:bodyPr>
          <a:lstStyle/>
          <a:p>
            <a:r>
              <a:rPr lang="en-US" sz="2400" dirty="0"/>
              <a:t>A/Prof Danielle Navarro</a:t>
            </a:r>
          </a:p>
          <a:p>
            <a:r>
              <a:rPr lang="en-US" sz="2400" dirty="0"/>
              <a:t>d.navarro@unsw.edu.au</a:t>
            </a:r>
          </a:p>
          <a:p>
            <a:r>
              <a:rPr lang="en-US" sz="2400" dirty="0"/>
              <a:t>compcogscisydney.org</a:t>
            </a:r>
          </a:p>
        </p:txBody>
      </p:sp>
      <p:sp>
        <p:nvSpPr>
          <p:cNvPr id="3" name="Rectangle 2">
            <a:extLst>
              <a:ext uri="{FF2B5EF4-FFF2-40B4-BE49-F238E27FC236}">
                <a16:creationId xmlns:a16="http://schemas.microsoft.com/office/drawing/2014/main" id="{D4838E2A-9C95-384D-B561-E138176B2129}"/>
              </a:ext>
            </a:extLst>
          </p:cNvPr>
          <p:cNvSpPr/>
          <p:nvPr/>
        </p:nvSpPr>
        <p:spPr>
          <a:xfrm>
            <a:off x="1554359" y="2167887"/>
            <a:ext cx="5837945" cy="523220"/>
          </a:xfrm>
          <a:prstGeom prst="rect">
            <a:avLst/>
          </a:prstGeom>
        </p:spPr>
        <p:txBody>
          <a:bodyPr wrap="none">
            <a:spAutoFit/>
          </a:bodyPr>
          <a:lstStyle/>
          <a:p>
            <a:r>
              <a:rPr lang="en-US" sz="2800" dirty="0"/>
              <a:t>http://compcogscisydney.org/psyc3211/</a:t>
            </a:r>
          </a:p>
        </p:txBody>
      </p:sp>
      <p:sp>
        <p:nvSpPr>
          <p:cNvPr id="5" name="Title 1"/>
          <p:cNvSpPr txBox="1">
            <a:spLocks/>
          </p:cNvSpPr>
          <p:nvPr/>
        </p:nvSpPr>
        <p:spPr>
          <a:xfrm>
            <a:off x="587132" y="1411975"/>
            <a:ext cx="7772400" cy="1017522"/>
          </a:xfrm>
          <a:prstGeom prst="rect">
            <a:avLst/>
          </a:prstGeom>
        </p:spPr>
        <p:txBody>
          <a:bodyPr>
            <a:norm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ctr"/>
            <a:r>
              <a:rPr lang="en-US" sz="4400" dirty="0"/>
              <a:t>Statistical learning</a:t>
            </a:r>
          </a:p>
        </p:txBody>
      </p:sp>
    </p:spTree>
    <p:extLst>
      <p:ext uri="{BB962C8B-B14F-4D97-AF65-F5344CB8AC3E}">
        <p14:creationId xmlns:p14="http://schemas.microsoft.com/office/powerpoint/2010/main" val="88625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29.png"/>
          <p:cNvPicPr>
            <a:picLocks noChangeAspect="1"/>
          </p:cNvPicPr>
          <p:nvPr/>
        </p:nvPicPr>
        <p:blipFill>
          <a:blip r:embed="rId2">
            <a:extLst/>
          </a:blip>
          <a:stretch>
            <a:fillRect/>
          </a:stretch>
        </p:blipFill>
        <p:spPr>
          <a:xfrm>
            <a:off x="3466961" y="3204360"/>
            <a:ext cx="3393282" cy="875687"/>
          </a:xfrm>
          <a:prstGeom prst="rect">
            <a:avLst/>
          </a:prstGeom>
          <a:ln w="12700"/>
        </p:spPr>
      </p:pic>
      <p:sp>
        <p:nvSpPr>
          <p:cNvPr id="153" name="Shape 153"/>
          <p:cNvSpPr/>
          <p:nvPr/>
        </p:nvSpPr>
        <p:spPr>
          <a:xfrm>
            <a:off x="5414926" y="937823"/>
            <a:ext cx="3554016" cy="85106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584179">
              <a:defRPr sz="3600"/>
            </a:pPr>
            <a:r>
              <a:rPr sz="2531"/>
              <a:t>P(h) : the </a:t>
            </a:r>
            <a:r>
              <a:rPr sz="2531" u="sng"/>
              <a:t>prior probability</a:t>
            </a:r>
            <a:r>
              <a:rPr sz="2531"/>
              <a:t> that h is true</a:t>
            </a:r>
          </a:p>
        </p:txBody>
      </p:sp>
      <p:sp>
        <p:nvSpPr>
          <p:cNvPr id="154" name="Shape 154"/>
          <p:cNvSpPr/>
          <p:nvPr/>
        </p:nvSpPr>
        <p:spPr>
          <a:xfrm flipV="1">
            <a:off x="6505374" y="1785452"/>
            <a:ext cx="927004" cy="1275472"/>
          </a:xfrm>
          <a:prstGeom prst="line">
            <a:avLst/>
          </a:prstGeom>
          <a:ln w="25400">
            <a:solidFill>
              <a:srgbClr val="000000"/>
            </a:solidFill>
            <a:miter lim="400000"/>
            <a:headEnd type="stealth"/>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55" name="Shape 155"/>
          <p:cNvSpPr/>
          <p:nvPr/>
        </p:nvSpPr>
        <p:spPr>
          <a:xfrm>
            <a:off x="552893" y="4356290"/>
            <a:ext cx="4398557" cy="46160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830862">
              <a:defRPr sz="3600"/>
            </a:lvl1pPr>
          </a:lstStyle>
          <a:p>
            <a:r>
              <a:rPr sz="2531" dirty="0"/>
              <a:t>P(d) : </a:t>
            </a:r>
            <a:r>
              <a:rPr lang="en-AU" sz="2531" dirty="0"/>
              <a:t>the probability of the data</a:t>
            </a:r>
            <a:endParaRPr sz="2531" dirty="0"/>
          </a:p>
        </p:txBody>
      </p:sp>
      <p:sp>
        <p:nvSpPr>
          <p:cNvPr id="156" name="Shape 156"/>
          <p:cNvSpPr/>
          <p:nvPr/>
        </p:nvSpPr>
        <p:spPr>
          <a:xfrm flipH="1">
            <a:off x="4921913" y="4146445"/>
            <a:ext cx="732235" cy="398523"/>
          </a:xfrm>
          <a:prstGeom prst="line">
            <a:avLst/>
          </a:prstGeom>
          <a:ln w="25400">
            <a:solidFill>
              <a:srgbClr val="000000"/>
            </a:solidFill>
            <a:miter lim="400000"/>
            <a:headEnd type="stealth"/>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57" name="Shape 157"/>
          <p:cNvSpPr/>
          <p:nvPr/>
        </p:nvSpPr>
        <p:spPr>
          <a:xfrm>
            <a:off x="1886282" y="638678"/>
            <a:ext cx="3259336" cy="85106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584179">
              <a:defRPr sz="3600"/>
            </a:pPr>
            <a:r>
              <a:rPr sz="2531" dirty="0"/>
              <a:t>P(d|h) : the </a:t>
            </a:r>
            <a:r>
              <a:rPr sz="2531" u="sng" dirty="0"/>
              <a:t>likelihood</a:t>
            </a:r>
            <a:r>
              <a:rPr sz="2531" dirty="0"/>
              <a:t> of observing d if h is true</a:t>
            </a:r>
          </a:p>
        </p:txBody>
      </p:sp>
      <p:sp>
        <p:nvSpPr>
          <p:cNvPr id="158" name="Shape 158"/>
          <p:cNvSpPr/>
          <p:nvPr/>
        </p:nvSpPr>
        <p:spPr>
          <a:xfrm flipH="1" flipV="1">
            <a:off x="4470836" y="1580027"/>
            <a:ext cx="1183312" cy="1429509"/>
          </a:xfrm>
          <a:prstGeom prst="line">
            <a:avLst/>
          </a:prstGeom>
          <a:ln w="25400">
            <a:solidFill>
              <a:srgbClr val="000000"/>
            </a:solidFill>
            <a:miter lim="400000"/>
            <a:headEnd type="stealth"/>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sp>
        <p:nvSpPr>
          <p:cNvPr id="159" name="Shape 159"/>
          <p:cNvSpPr/>
          <p:nvPr/>
        </p:nvSpPr>
        <p:spPr>
          <a:xfrm>
            <a:off x="136064" y="1790608"/>
            <a:ext cx="3554016" cy="85106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584179">
              <a:defRPr sz="3600"/>
            </a:pPr>
            <a:r>
              <a:rPr sz="2531"/>
              <a:t>P(h|d) : the </a:t>
            </a:r>
            <a:r>
              <a:rPr sz="2531" u="sng"/>
              <a:t>posterior probability</a:t>
            </a:r>
            <a:r>
              <a:rPr sz="2531"/>
              <a:t> that h is true</a:t>
            </a:r>
          </a:p>
        </p:txBody>
      </p:sp>
      <p:sp>
        <p:nvSpPr>
          <p:cNvPr id="160" name="Shape 160"/>
          <p:cNvSpPr/>
          <p:nvPr/>
        </p:nvSpPr>
        <p:spPr>
          <a:xfrm flipH="1" flipV="1">
            <a:off x="3005399" y="2736380"/>
            <a:ext cx="671413" cy="578872"/>
          </a:xfrm>
          <a:prstGeom prst="line">
            <a:avLst/>
          </a:prstGeom>
          <a:ln w="25400">
            <a:solidFill>
              <a:srgbClr val="000000"/>
            </a:solidFill>
            <a:miter lim="400000"/>
            <a:headEnd type="stealth"/>
          </a:ln>
        </p:spPr>
        <p:txBody>
          <a:bodyPr lIns="0" tIns="0" rIns="0" bIns="0"/>
          <a:lstStyle/>
          <a:p>
            <a:pPr>
              <a:defRPr sz="4000">
                <a:solidFill>
                  <a:srgbClr val="FFFFFF"/>
                </a:solidFill>
                <a:effectLst>
                  <a:outerShdw blurRad="38100" dist="12700" dir="5400000" rotWithShape="0">
                    <a:srgbClr val="000000">
                      <a:alpha val="50000"/>
                    </a:srgbClr>
                  </a:outerShdw>
                </a:effectLst>
              </a:defRPr>
            </a:pPr>
            <a:endParaRPr sz="2812"/>
          </a:p>
        </p:txBody>
      </p:sp>
      <p:pic>
        <p:nvPicPr>
          <p:cNvPr id="11" name="Picture 10">
            <a:extLst>
              <a:ext uri="{FF2B5EF4-FFF2-40B4-BE49-F238E27FC236}">
                <a16:creationId xmlns:a16="http://schemas.microsoft.com/office/drawing/2014/main" id="{AB823F4B-2E78-C04D-A5C5-0F95D560BC57}"/>
              </a:ext>
            </a:extLst>
          </p:cNvPr>
          <p:cNvPicPr>
            <a:picLocks noChangeAspect="1"/>
          </p:cNvPicPr>
          <p:nvPr/>
        </p:nvPicPr>
        <p:blipFill>
          <a:blip r:embed="rId3"/>
          <a:stretch>
            <a:fillRect/>
          </a:stretch>
        </p:blipFill>
        <p:spPr>
          <a:xfrm>
            <a:off x="6321500" y="4476394"/>
            <a:ext cx="1524000" cy="1524000"/>
          </a:xfrm>
          <a:prstGeom prst="rect">
            <a:avLst/>
          </a:prstGeom>
        </p:spPr>
      </p:pic>
      <p:sp>
        <p:nvSpPr>
          <p:cNvPr id="12" name="TextBox 11">
            <a:extLst>
              <a:ext uri="{FF2B5EF4-FFF2-40B4-BE49-F238E27FC236}">
                <a16:creationId xmlns:a16="http://schemas.microsoft.com/office/drawing/2014/main" id="{8CF8A1E3-AADF-BE41-8C3C-B963646A8CD9}"/>
              </a:ext>
            </a:extLst>
          </p:cNvPr>
          <p:cNvSpPr txBox="1"/>
          <p:nvPr/>
        </p:nvSpPr>
        <p:spPr>
          <a:xfrm>
            <a:off x="3792028" y="5354063"/>
            <a:ext cx="2743148" cy="646331"/>
          </a:xfrm>
          <a:prstGeom prst="rect">
            <a:avLst/>
          </a:prstGeom>
          <a:noFill/>
        </p:spPr>
        <p:txBody>
          <a:bodyPr wrap="square" rtlCol="0">
            <a:spAutoFit/>
          </a:bodyPr>
          <a:lstStyle/>
          <a:p>
            <a:r>
              <a:rPr lang="en-US" dirty="0"/>
              <a:t>But what does this any of this gibberish </a:t>
            </a:r>
            <a:r>
              <a:rPr lang="en-US" i="1" dirty="0"/>
              <a:t>mean</a:t>
            </a:r>
            <a:r>
              <a:rPr lang="en-US" dirty="0"/>
              <a:t>?????</a:t>
            </a:r>
          </a:p>
        </p:txBody>
      </p:sp>
    </p:spTree>
    <p:extLst>
      <p:ext uri="{BB962C8B-B14F-4D97-AF65-F5344CB8AC3E}">
        <p14:creationId xmlns:p14="http://schemas.microsoft.com/office/powerpoint/2010/main" val="20225045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P spid="155" grpId="0" animBg="1"/>
      <p:bldP spid="156" grpId="0" animBg="1"/>
      <p:bldP spid="157" grpId="0" animBg="1"/>
      <p:bldP spid="158" grpId="0" animBg="1"/>
      <p:bldP spid="159" grpId="0" animBg="1"/>
      <p:bldP spid="160"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969" y="1749305"/>
            <a:ext cx="7358063" cy="1025793"/>
          </a:xfrm>
        </p:spPr>
        <p:txBody>
          <a:bodyPr>
            <a:normAutofit fontScale="90000"/>
          </a:bodyPr>
          <a:lstStyle/>
          <a:p>
            <a:pPr algn="ctr"/>
            <a:r>
              <a:rPr lang="en-US" dirty="0"/>
              <a:t>What happened here?</a:t>
            </a:r>
            <a:br>
              <a:rPr lang="en-US" dirty="0"/>
            </a:br>
            <a:r>
              <a:rPr lang="en-US" dirty="0"/>
              <a:t>An example of Bayesian reasoning</a:t>
            </a:r>
          </a:p>
        </p:txBody>
      </p:sp>
      <p:pic>
        <p:nvPicPr>
          <p:cNvPr id="4" name="Picture 3"/>
          <p:cNvPicPr>
            <a:picLocks noChangeAspect="1"/>
          </p:cNvPicPr>
          <p:nvPr/>
        </p:nvPicPr>
        <p:blipFill>
          <a:blip r:embed="rId2"/>
          <a:stretch>
            <a:fillRect/>
          </a:stretch>
        </p:blipFill>
        <p:spPr>
          <a:xfrm>
            <a:off x="2959691" y="3115340"/>
            <a:ext cx="3479800" cy="2336800"/>
          </a:xfrm>
          <a:prstGeom prst="rect">
            <a:avLst/>
          </a:prstGeom>
        </p:spPr>
      </p:pic>
      <p:pic>
        <p:nvPicPr>
          <p:cNvPr id="5" name="Picture 4">
            <a:extLst>
              <a:ext uri="{FF2B5EF4-FFF2-40B4-BE49-F238E27FC236}">
                <a16:creationId xmlns:a16="http://schemas.microsoft.com/office/drawing/2014/main" id="{D18E7691-AE5D-B140-95F4-7D5A5A0A3F59}"/>
              </a:ext>
            </a:extLst>
          </p:cNvPr>
          <p:cNvPicPr>
            <a:picLocks noChangeAspect="1"/>
          </p:cNvPicPr>
          <p:nvPr/>
        </p:nvPicPr>
        <p:blipFill>
          <a:blip r:embed="rId3"/>
          <a:stretch>
            <a:fillRect/>
          </a:stretch>
        </p:blipFill>
        <p:spPr>
          <a:xfrm>
            <a:off x="5970625" y="4690140"/>
            <a:ext cx="1524000" cy="1524000"/>
          </a:xfrm>
          <a:prstGeom prst="rect">
            <a:avLst/>
          </a:prstGeom>
        </p:spPr>
      </p:pic>
    </p:spTree>
    <p:extLst>
      <p:ext uri="{BB962C8B-B14F-4D97-AF65-F5344CB8AC3E}">
        <p14:creationId xmlns:p14="http://schemas.microsoft.com/office/powerpoint/2010/main" val="5178198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There are many possible explanations</a:t>
            </a:r>
          </a:p>
        </p:txBody>
      </p:sp>
      <p:pic>
        <p:nvPicPr>
          <p:cNvPr id="3" name="Picture 2"/>
          <p:cNvPicPr>
            <a:picLocks noChangeAspect="1"/>
          </p:cNvPicPr>
          <p:nvPr/>
        </p:nvPicPr>
        <p:blipFill>
          <a:blip r:embed="rId2"/>
          <a:stretch>
            <a:fillRect/>
          </a:stretch>
        </p:blipFill>
        <p:spPr>
          <a:xfrm>
            <a:off x="516564" y="1819035"/>
            <a:ext cx="2832691" cy="1879574"/>
          </a:xfrm>
          <a:prstGeom prst="rect">
            <a:avLst/>
          </a:prstGeom>
        </p:spPr>
      </p:pic>
      <p:pic>
        <p:nvPicPr>
          <p:cNvPr id="6" name="Picture 5"/>
          <p:cNvPicPr>
            <a:picLocks noChangeAspect="1"/>
          </p:cNvPicPr>
          <p:nvPr/>
        </p:nvPicPr>
        <p:blipFill>
          <a:blip r:embed="rId3"/>
          <a:stretch>
            <a:fillRect/>
          </a:stretch>
        </p:blipFill>
        <p:spPr>
          <a:xfrm>
            <a:off x="3495159" y="1819035"/>
            <a:ext cx="2543190" cy="1904938"/>
          </a:xfrm>
          <a:prstGeom prst="rect">
            <a:avLst/>
          </a:prstGeom>
        </p:spPr>
      </p:pic>
      <p:pic>
        <p:nvPicPr>
          <p:cNvPr id="8" name="Picture 7"/>
          <p:cNvPicPr>
            <a:picLocks noChangeAspect="1"/>
          </p:cNvPicPr>
          <p:nvPr/>
        </p:nvPicPr>
        <p:blipFill>
          <a:blip r:embed="rId4"/>
          <a:stretch>
            <a:fillRect/>
          </a:stretch>
        </p:blipFill>
        <p:spPr>
          <a:xfrm>
            <a:off x="6224359" y="1819035"/>
            <a:ext cx="2421856" cy="1904938"/>
          </a:xfrm>
          <a:prstGeom prst="rect">
            <a:avLst/>
          </a:prstGeom>
        </p:spPr>
      </p:pic>
      <p:sp>
        <p:nvSpPr>
          <p:cNvPr id="9" name="TextBox 8"/>
          <p:cNvSpPr txBox="1"/>
          <p:nvPr/>
        </p:nvSpPr>
        <p:spPr>
          <a:xfrm>
            <a:off x="559558" y="3698609"/>
            <a:ext cx="2130007" cy="369332"/>
          </a:xfrm>
          <a:prstGeom prst="rect">
            <a:avLst/>
          </a:prstGeom>
          <a:noFill/>
        </p:spPr>
        <p:txBody>
          <a:bodyPr wrap="none" rtlCol="0">
            <a:spAutoFit/>
          </a:bodyPr>
          <a:lstStyle/>
          <a:p>
            <a:r>
              <a:rPr lang="en-US" dirty="0"/>
              <a:t>dropped a wine glass</a:t>
            </a:r>
          </a:p>
        </p:txBody>
      </p:sp>
      <p:sp>
        <p:nvSpPr>
          <p:cNvPr id="10" name="TextBox 9"/>
          <p:cNvSpPr txBox="1"/>
          <p:nvPr/>
        </p:nvSpPr>
        <p:spPr>
          <a:xfrm>
            <a:off x="3823616" y="3709012"/>
            <a:ext cx="1694888" cy="369332"/>
          </a:xfrm>
          <a:prstGeom prst="rect">
            <a:avLst/>
          </a:prstGeom>
          <a:noFill/>
        </p:spPr>
        <p:txBody>
          <a:bodyPr wrap="none" rtlCol="0">
            <a:spAutoFit/>
          </a:bodyPr>
          <a:lstStyle/>
          <a:p>
            <a:r>
              <a:rPr lang="en-US"/>
              <a:t>broke a window</a:t>
            </a:r>
            <a:endParaRPr lang="en-US" dirty="0"/>
          </a:p>
        </p:txBody>
      </p:sp>
      <p:sp>
        <p:nvSpPr>
          <p:cNvPr id="11" name="TextBox 10"/>
          <p:cNvSpPr txBox="1"/>
          <p:nvPr/>
        </p:nvSpPr>
        <p:spPr>
          <a:xfrm>
            <a:off x="6471799" y="3723973"/>
            <a:ext cx="1822935" cy="369332"/>
          </a:xfrm>
          <a:prstGeom prst="rect">
            <a:avLst/>
          </a:prstGeom>
          <a:noFill/>
        </p:spPr>
        <p:txBody>
          <a:bodyPr wrap="none" rtlCol="0">
            <a:spAutoFit/>
          </a:bodyPr>
          <a:lstStyle/>
          <a:p>
            <a:r>
              <a:rPr lang="en-US"/>
              <a:t>psychic explosion</a:t>
            </a:r>
            <a:endParaRPr lang="en-US" dirty="0"/>
          </a:p>
        </p:txBody>
      </p:sp>
      <p:pic>
        <p:nvPicPr>
          <p:cNvPr id="12" name="Picture 11"/>
          <p:cNvPicPr>
            <a:picLocks noChangeAspect="1"/>
          </p:cNvPicPr>
          <p:nvPr/>
        </p:nvPicPr>
        <p:blipFill>
          <a:blip r:embed="rId5"/>
          <a:stretch>
            <a:fillRect/>
          </a:stretch>
        </p:blipFill>
        <p:spPr>
          <a:xfrm>
            <a:off x="516564" y="4301756"/>
            <a:ext cx="2976331" cy="1769434"/>
          </a:xfrm>
          <a:prstGeom prst="rect">
            <a:avLst/>
          </a:prstGeom>
        </p:spPr>
      </p:pic>
      <p:sp>
        <p:nvSpPr>
          <p:cNvPr id="13" name="TextBox 12"/>
          <p:cNvSpPr txBox="1"/>
          <p:nvPr/>
        </p:nvSpPr>
        <p:spPr>
          <a:xfrm>
            <a:off x="1320625" y="6071190"/>
            <a:ext cx="1224566" cy="369332"/>
          </a:xfrm>
          <a:prstGeom prst="rect">
            <a:avLst/>
          </a:prstGeom>
          <a:noFill/>
        </p:spPr>
        <p:txBody>
          <a:bodyPr wrap="none" rtlCol="0">
            <a:spAutoFit/>
          </a:bodyPr>
          <a:lstStyle/>
          <a:p>
            <a:r>
              <a:rPr lang="en-US"/>
              <a:t>earthquake</a:t>
            </a:r>
            <a:endParaRPr lang="en-US" dirty="0"/>
          </a:p>
        </p:txBody>
      </p:sp>
      <p:pic>
        <p:nvPicPr>
          <p:cNvPr id="14" name="Picture 13"/>
          <p:cNvPicPr>
            <a:picLocks noChangeAspect="1"/>
          </p:cNvPicPr>
          <p:nvPr/>
        </p:nvPicPr>
        <p:blipFill>
          <a:blip r:embed="rId6"/>
          <a:stretch>
            <a:fillRect/>
          </a:stretch>
        </p:blipFill>
        <p:spPr>
          <a:xfrm>
            <a:off x="3852979" y="4301766"/>
            <a:ext cx="2371380" cy="1769414"/>
          </a:xfrm>
          <a:prstGeom prst="rect">
            <a:avLst/>
          </a:prstGeom>
        </p:spPr>
      </p:pic>
      <p:sp>
        <p:nvSpPr>
          <p:cNvPr id="15" name="TextBox 14"/>
          <p:cNvSpPr txBox="1"/>
          <p:nvPr/>
        </p:nvSpPr>
        <p:spPr>
          <a:xfrm>
            <a:off x="4047913" y="6057749"/>
            <a:ext cx="1505284" cy="369332"/>
          </a:xfrm>
          <a:prstGeom prst="rect">
            <a:avLst/>
          </a:prstGeom>
          <a:noFill/>
        </p:spPr>
        <p:txBody>
          <a:bodyPr wrap="none" rtlCol="0">
            <a:spAutoFit/>
          </a:bodyPr>
          <a:lstStyle/>
          <a:p>
            <a:r>
              <a:rPr lang="en-US" dirty="0"/>
              <a:t>a wizard did it</a:t>
            </a:r>
          </a:p>
        </p:txBody>
      </p:sp>
      <p:pic>
        <p:nvPicPr>
          <p:cNvPr id="17" name="Picture 16">
            <a:extLst>
              <a:ext uri="{FF2B5EF4-FFF2-40B4-BE49-F238E27FC236}">
                <a16:creationId xmlns:a16="http://schemas.microsoft.com/office/drawing/2014/main" id="{CD27D0D1-F812-D34B-BF87-CEDDC1568887}"/>
              </a:ext>
            </a:extLst>
          </p:cNvPr>
          <p:cNvPicPr>
            <a:picLocks noChangeAspect="1"/>
          </p:cNvPicPr>
          <p:nvPr/>
        </p:nvPicPr>
        <p:blipFill>
          <a:blip r:embed="rId7"/>
          <a:stretch>
            <a:fillRect/>
          </a:stretch>
        </p:blipFill>
        <p:spPr>
          <a:xfrm>
            <a:off x="8127203" y="3057010"/>
            <a:ext cx="1085129" cy="1085129"/>
          </a:xfrm>
          <a:prstGeom prst="rect">
            <a:avLst/>
          </a:prstGeom>
        </p:spPr>
      </p:pic>
      <p:pic>
        <p:nvPicPr>
          <p:cNvPr id="18" name="Picture 17">
            <a:extLst>
              <a:ext uri="{FF2B5EF4-FFF2-40B4-BE49-F238E27FC236}">
                <a16:creationId xmlns:a16="http://schemas.microsoft.com/office/drawing/2014/main" id="{B2CB0668-06BB-F346-9852-C2F6F9C72A62}"/>
              </a:ext>
            </a:extLst>
          </p:cNvPr>
          <p:cNvPicPr>
            <a:picLocks noChangeAspect="1"/>
          </p:cNvPicPr>
          <p:nvPr/>
        </p:nvPicPr>
        <p:blipFill>
          <a:blip r:embed="rId7"/>
          <a:stretch>
            <a:fillRect/>
          </a:stretch>
        </p:blipFill>
        <p:spPr>
          <a:xfrm>
            <a:off x="2669648" y="3166447"/>
            <a:ext cx="1085129" cy="1085129"/>
          </a:xfrm>
          <a:prstGeom prst="rect">
            <a:avLst/>
          </a:prstGeom>
        </p:spPr>
      </p:pic>
      <p:pic>
        <p:nvPicPr>
          <p:cNvPr id="19" name="Picture 18">
            <a:extLst>
              <a:ext uri="{FF2B5EF4-FFF2-40B4-BE49-F238E27FC236}">
                <a16:creationId xmlns:a16="http://schemas.microsoft.com/office/drawing/2014/main" id="{54915572-D9FC-8049-98AE-7ACD0EEF341B}"/>
              </a:ext>
            </a:extLst>
          </p:cNvPr>
          <p:cNvPicPr>
            <a:picLocks noChangeAspect="1"/>
          </p:cNvPicPr>
          <p:nvPr/>
        </p:nvPicPr>
        <p:blipFill>
          <a:blip r:embed="rId7"/>
          <a:stretch>
            <a:fillRect/>
          </a:stretch>
        </p:blipFill>
        <p:spPr>
          <a:xfrm>
            <a:off x="5382870" y="3104926"/>
            <a:ext cx="1085129" cy="1085129"/>
          </a:xfrm>
          <a:prstGeom prst="rect">
            <a:avLst/>
          </a:prstGeom>
        </p:spPr>
      </p:pic>
      <p:pic>
        <p:nvPicPr>
          <p:cNvPr id="20" name="Picture 19">
            <a:extLst>
              <a:ext uri="{FF2B5EF4-FFF2-40B4-BE49-F238E27FC236}">
                <a16:creationId xmlns:a16="http://schemas.microsoft.com/office/drawing/2014/main" id="{C7EBF005-015F-FC42-8C00-46A7131BAF73}"/>
              </a:ext>
            </a:extLst>
          </p:cNvPr>
          <p:cNvPicPr>
            <a:picLocks noChangeAspect="1"/>
          </p:cNvPicPr>
          <p:nvPr/>
        </p:nvPicPr>
        <p:blipFill>
          <a:blip r:embed="rId7"/>
          <a:stretch>
            <a:fillRect/>
          </a:stretch>
        </p:blipFill>
        <p:spPr>
          <a:xfrm>
            <a:off x="2741084" y="5528615"/>
            <a:ext cx="1085129" cy="1085129"/>
          </a:xfrm>
          <a:prstGeom prst="rect">
            <a:avLst/>
          </a:prstGeom>
        </p:spPr>
      </p:pic>
      <p:pic>
        <p:nvPicPr>
          <p:cNvPr id="21" name="Picture 20">
            <a:extLst>
              <a:ext uri="{FF2B5EF4-FFF2-40B4-BE49-F238E27FC236}">
                <a16:creationId xmlns:a16="http://schemas.microsoft.com/office/drawing/2014/main" id="{C929C6DC-FCA4-3C44-94ED-ABCD5C3961FC}"/>
              </a:ext>
            </a:extLst>
          </p:cNvPr>
          <p:cNvPicPr>
            <a:picLocks noChangeAspect="1"/>
          </p:cNvPicPr>
          <p:nvPr/>
        </p:nvPicPr>
        <p:blipFill>
          <a:blip r:embed="rId7"/>
          <a:stretch>
            <a:fillRect/>
          </a:stretch>
        </p:blipFill>
        <p:spPr>
          <a:xfrm>
            <a:off x="5470735" y="5475946"/>
            <a:ext cx="1085129" cy="1085129"/>
          </a:xfrm>
          <a:prstGeom prst="rect">
            <a:avLst/>
          </a:prstGeom>
        </p:spPr>
      </p:pic>
    </p:spTree>
    <p:extLst>
      <p:ext uri="{BB962C8B-B14F-4D97-AF65-F5344CB8AC3E}">
        <p14:creationId xmlns:p14="http://schemas.microsoft.com/office/powerpoint/2010/main" val="42362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consider two of them</a:t>
            </a:r>
          </a:p>
        </p:txBody>
      </p:sp>
      <p:pic>
        <p:nvPicPr>
          <p:cNvPr id="3" name="Picture 2"/>
          <p:cNvPicPr>
            <a:picLocks noChangeAspect="1"/>
          </p:cNvPicPr>
          <p:nvPr/>
        </p:nvPicPr>
        <p:blipFill>
          <a:blip r:embed="rId2"/>
          <a:stretch>
            <a:fillRect/>
          </a:stretch>
        </p:blipFill>
        <p:spPr>
          <a:xfrm>
            <a:off x="1601086" y="2063602"/>
            <a:ext cx="2832691" cy="1879574"/>
          </a:xfrm>
          <a:prstGeom prst="rect">
            <a:avLst/>
          </a:prstGeom>
        </p:spPr>
      </p:pic>
      <p:sp>
        <p:nvSpPr>
          <p:cNvPr id="4" name="TextBox 3"/>
          <p:cNvSpPr txBox="1"/>
          <p:nvPr/>
        </p:nvSpPr>
        <p:spPr>
          <a:xfrm>
            <a:off x="1100352" y="4040373"/>
            <a:ext cx="4033797" cy="461665"/>
          </a:xfrm>
          <a:prstGeom prst="rect">
            <a:avLst/>
          </a:prstGeom>
          <a:noFill/>
        </p:spPr>
        <p:txBody>
          <a:bodyPr wrap="none" rtlCol="0">
            <a:spAutoFit/>
          </a:bodyPr>
          <a:lstStyle/>
          <a:p>
            <a:r>
              <a:rPr lang="en-US" sz="2400" dirty="0"/>
              <a:t>Someone dropped a wine glass</a:t>
            </a:r>
          </a:p>
        </p:txBody>
      </p:sp>
      <p:pic>
        <p:nvPicPr>
          <p:cNvPr id="6" name="Picture 5"/>
          <p:cNvPicPr>
            <a:picLocks noChangeAspect="1"/>
          </p:cNvPicPr>
          <p:nvPr/>
        </p:nvPicPr>
        <p:blipFill>
          <a:blip r:embed="rId3"/>
          <a:stretch>
            <a:fillRect/>
          </a:stretch>
        </p:blipFill>
        <p:spPr>
          <a:xfrm>
            <a:off x="5504714" y="2038238"/>
            <a:ext cx="2543190" cy="1904938"/>
          </a:xfrm>
          <a:prstGeom prst="rect">
            <a:avLst/>
          </a:prstGeom>
        </p:spPr>
      </p:pic>
      <p:sp>
        <p:nvSpPr>
          <p:cNvPr id="7" name="TextBox 6"/>
          <p:cNvSpPr txBox="1"/>
          <p:nvPr/>
        </p:nvSpPr>
        <p:spPr>
          <a:xfrm>
            <a:off x="5304271" y="4040373"/>
            <a:ext cx="3100721" cy="461665"/>
          </a:xfrm>
          <a:prstGeom prst="rect">
            <a:avLst/>
          </a:prstGeom>
          <a:noFill/>
        </p:spPr>
        <p:txBody>
          <a:bodyPr wrap="none" rtlCol="0">
            <a:spAutoFit/>
          </a:bodyPr>
          <a:lstStyle/>
          <a:p>
            <a:r>
              <a:rPr lang="en-US" sz="2400" dirty="0"/>
              <a:t>Kids broke the window</a:t>
            </a:r>
          </a:p>
        </p:txBody>
      </p:sp>
    </p:spTree>
    <p:extLst>
      <p:ext uri="{BB962C8B-B14F-4D97-AF65-F5344CB8AC3E}">
        <p14:creationId xmlns:p14="http://schemas.microsoft.com/office/powerpoint/2010/main" val="416913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beliefs</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304" y="3719163"/>
            <a:ext cx="1601862" cy="1062883"/>
          </a:xfrm>
          <a:prstGeom prst="rect">
            <a:avLst/>
          </a:prstGeom>
        </p:spPr>
      </p:pic>
      <p:pic>
        <p:nvPicPr>
          <p:cNvPr id="6" name="Picture 5"/>
          <p:cNvPicPr>
            <a:picLocks noChangeAspect="1"/>
          </p:cNvPicPr>
          <p:nvPr/>
        </p:nvPicPr>
        <p:blipFill>
          <a:blip r:embed="rId3"/>
          <a:stretch>
            <a:fillRect/>
          </a:stretch>
        </p:blipFill>
        <p:spPr>
          <a:xfrm>
            <a:off x="1114427" y="2011997"/>
            <a:ext cx="1533456" cy="11486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00869" y="3074813"/>
            <a:ext cx="1193800" cy="1092200"/>
          </a:xfrm>
          <a:prstGeom prst="rect">
            <a:avLst/>
          </a:prstGeom>
        </p:spPr>
      </p:pic>
      <p:sp>
        <p:nvSpPr>
          <p:cNvPr id="11" name="TextBox 10"/>
          <p:cNvSpPr txBox="1"/>
          <p:nvPr/>
        </p:nvSpPr>
        <p:spPr>
          <a:xfrm>
            <a:off x="3897769" y="3359303"/>
            <a:ext cx="2917752" cy="523220"/>
          </a:xfrm>
          <a:prstGeom prst="rect">
            <a:avLst/>
          </a:prstGeom>
          <a:noFill/>
        </p:spPr>
        <p:txBody>
          <a:bodyPr wrap="square" rtlCol="0">
            <a:spAutoFit/>
          </a:bodyPr>
          <a:lstStyle/>
          <a:p>
            <a:pPr algn="ctr"/>
            <a:r>
              <a:rPr lang="en-US" sz="2800" dirty="0"/>
              <a:t>=   1/10</a:t>
            </a:r>
          </a:p>
        </p:txBody>
      </p:sp>
      <p:sp>
        <p:nvSpPr>
          <p:cNvPr id="14" name="TextBox 13"/>
          <p:cNvSpPr txBox="1"/>
          <p:nvPr/>
        </p:nvSpPr>
        <p:spPr>
          <a:xfrm>
            <a:off x="5832765" y="4468561"/>
            <a:ext cx="2860159" cy="1200329"/>
          </a:xfrm>
          <a:prstGeom prst="rect">
            <a:avLst/>
          </a:prstGeom>
          <a:noFill/>
        </p:spPr>
        <p:txBody>
          <a:bodyPr wrap="square" rtlCol="0">
            <a:spAutoFit/>
          </a:bodyPr>
          <a:lstStyle/>
          <a:p>
            <a:r>
              <a:rPr lang="en-US" dirty="0"/>
              <a:t>Before learning anything else I think “wine glass dropping” is 10 times more plausible than “broken window”</a:t>
            </a:r>
          </a:p>
        </p:txBody>
      </p:sp>
      <p:cxnSp>
        <p:nvCxnSpPr>
          <p:cNvPr id="16" name="Straight Arrow Connector 15"/>
          <p:cNvCxnSpPr>
            <a:cxnSpLocks/>
          </p:cNvCxnSpPr>
          <p:nvPr/>
        </p:nvCxnSpPr>
        <p:spPr>
          <a:xfrm flipH="1" flipV="1">
            <a:off x="5782100" y="3982129"/>
            <a:ext cx="703760" cy="435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6DD1EC-25CB-824D-9542-CA9A4E0C72D5}"/>
              </a:ext>
            </a:extLst>
          </p:cNvPr>
          <p:cNvSpPr txBox="1"/>
          <p:nvPr/>
        </p:nvSpPr>
        <p:spPr>
          <a:xfrm>
            <a:off x="1881155" y="1169545"/>
            <a:ext cx="5381690" cy="646331"/>
          </a:xfrm>
          <a:prstGeom prst="rect">
            <a:avLst/>
          </a:prstGeom>
          <a:noFill/>
        </p:spPr>
        <p:txBody>
          <a:bodyPr wrap="square" rtlCol="0">
            <a:spAutoFit/>
          </a:bodyPr>
          <a:lstStyle/>
          <a:p>
            <a:r>
              <a:rPr lang="en-US" dirty="0"/>
              <a:t>P(h) is the </a:t>
            </a:r>
            <a:r>
              <a:rPr lang="en-US" b="1" dirty="0"/>
              <a:t>prior</a:t>
            </a:r>
            <a:r>
              <a:rPr lang="en-US" dirty="0"/>
              <a:t>, and refers to the inherent plausibility of h as an explanation, before observing any evidence</a:t>
            </a:r>
          </a:p>
        </p:txBody>
      </p:sp>
      <p:sp>
        <p:nvSpPr>
          <p:cNvPr id="15" name="TextBox 14">
            <a:extLst>
              <a:ext uri="{FF2B5EF4-FFF2-40B4-BE49-F238E27FC236}">
                <a16:creationId xmlns:a16="http://schemas.microsoft.com/office/drawing/2014/main" id="{E72F29F1-4682-1944-82E3-58CD1BBB56C2}"/>
              </a:ext>
            </a:extLst>
          </p:cNvPr>
          <p:cNvSpPr txBox="1"/>
          <p:nvPr/>
        </p:nvSpPr>
        <p:spPr>
          <a:xfrm>
            <a:off x="2605350" y="4704036"/>
            <a:ext cx="2930989" cy="1200329"/>
          </a:xfrm>
          <a:prstGeom prst="rect">
            <a:avLst/>
          </a:prstGeom>
          <a:noFill/>
        </p:spPr>
        <p:txBody>
          <a:bodyPr wrap="square" rtlCol="0">
            <a:spAutoFit/>
          </a:bodyPr>
          <a:lstStyle/>
          <a:p>
            <a:r>
              <a:rPr lang="en-US" dirty="0"/>
              <a:t>Relative plausibility of two hypotheses is the ratio between their prior probabilities, the </a:t>
            </a:r>
            <a:r>
              <a:rPr lang="en-US" b="1" dirty="0"/>
              <a:t>prior odds</a:t>
            </a:r>
          </a:p>
        </p:txBody>
      </p:sp>
      <p:cxnSp>
        <p:nvCxnSpPr>
          <p:cNvPr id="17" name="Straight Arrow Connector 16">
            <a:extLst>
              <a:ext uri="{FF2B5EF4-FFF2-40B4-BE49-F238E27FC236}">
                <a16:creationId xmlns:a16="http://schemas.microsoft.com/office/drawing/2014/main" id="{984D9B1D-F0C3-BB48-A142-EE4D9ED70862}"/>
              </a:ext>
            </a:extLst>
          </p:cNvPr>
          <p:cNvCxnSpPr>
            <a:cxnSpLocks/>
          </p:cNvCxnSpPr>
          <p:nvPr/>
        </p:nvCxnSpPr>
        <p:spPr>
          <a:xfrm flipV="1">
            <a:off x="3855236" y="4250605"/>
            <a:ext cx="1" cy="435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13C668-3A90-6341-8B39-660DD984DA3A}"/>
              </a:ext>
            </a:extLst>
          </p:cNvPr>
          <p:cNvCxnSpPr>
            <a:cxnSpLocks/>
            <a:stCxn id="3" idx="3"/>
          </p:cNvCxnSpPr>
          <p:nvPr/>
        </p:nvCxnSpPr>
        <p:spPr>
          <a:xfrm flipV="1">
            <a:off x="2318166" y="3911561"/>
            <a:ext cx="768535" cy="339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741618E-700D-324C-91BB-EF7D258C6F51}"/>
              </a:ext>
            </a:extLst>
          </p:cNvPr>
          <p:cNvCxnSpPr>
            <a:cxnSpLocks/>
          </p:cNvCxnSpPr>
          <p:nvPr/>
        </p:nvCxnSpPr>
        <p:spPr>
          <a:xfrm>
            <a:off x="2605350" y="2732806"/>
            <a:ext cx="565413" cy="386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1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data</a:t>
            </a:r>
          </a:p>
        </p:txBody>
      </p:sp>
      <p:sp>
        <p:nvSpPr>
          <p:cNvPr id="5" name="TextBox 4"/>
          <p:cNvSpPr txBox="1"/>
          <p:nvPr/>
        </p:nvSpPr>
        <p:spPr>
          <a:xfrm>
            <a:off x="4007734" y="2618597"/>
            <a:ext cx="3339362" cy="830997"/>
          </a:xfrm>
          <a:prstGeom prst="rect">
            <a:avLst/>
          </a:prstGeom>
          <a:noFill/>
        </p:spPr>
        <p:txBody>
          <a:bodyPr wrap="square" rtlCol="0">
            <a:spAutoFit/>
          </a:bodyPr>
          <a:lstStyle/>
          <a:p>
            <a:pPr algn="ctr"/>
            <a:r>
              <a:rPr lang="en-AU" sz="2400" i="1" dirty="0"/>
              <a:t>d</a:t>
            </a:r>
            <a:r>
              <a:rPr lang="en-AU" sz="2400" dirty="0"/>
              <a:t> = there is a cricket ball next to the broken glass</a:t>
            </a:r>
            <a:endParaRPr lang="en-US" sz="2400" dirty="0"/>
          </a:p>
        </p:txBody>
      </p:sp>
      <p:pic>
        <p:nvPicPr>
          <p:cNvPr id="7" name="Picture 6"/>
          <p:cNvPicPr>
            <a:picLocks noChangeAspect="1"/>
          </p:cNvPicPr>
          <p:nvPr/>
        </p:nvPicPr>
        <p:blipFill>
          <a:blip r:embed="rId2"/>
          <a:stretch>
            <a:fillRect/>
          </a:stretch>
        </p:blipFill>
        <p:spPr>
          <a:xfrm>
            <a:off x="1569926" y="1860696"/>
            <a:ext cx="2577095" cy="2346801"/>
          </a:xfrm>
          <a:prstGeom prst="rect">
            <a:avLst/>
          </a:prstGeom>
        </p:spPr>
      </p:pic>
    </p:spTree>
    <p:extLst>
      <p:ext uri="{BB962C8B-B14F-4D97-AF65-F5344CB8AC3E}">
        <p14:creationId xmlns:p14="http://schemas.microsoft.com/office/powerpoint/2010/main" val="47555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Likelihood of the data</a:t>
            </a:r>
          </a:p>
        </p:txBody>
      </p:sp>
      <p:pic>
        <p:nvPicPr>
          <p:cNvPr id="3" name="Picture 2"/>
          <p:cNvPicPr>
            <a:picLocks noChangeAspect="1"/>
          </p:cNvPicPr>
          <p:nvPr/>
        </p:nvPicPr>
        <p:blipFill>
          <a:blip r:embed="rId2"/>
          <a:stretch>
            <a:fillRect/>
          </a:stretch>
        </p:blipFill>
        <p:spPr>
          <a:xfrm>
            <a:off x="739849" y="3137489"/>
            <a:ext cx="2832691" cy="1879574"/>
          </a:xfrm>
          <a:prstGeom prst="rect">
            <a:avLst/>
          </a:prstGeom>
        </p:spPr>
      </p:pic>
      <p:sp>
        <p:nvSpPr>
          <p:cNvPr id="4" name="TextBox 3"/>
          <p:cNvSpPr txBox="1"/>
          <p:nvPr/>
        </p:nvSpPr>
        <p:spPr>
          <a:xfrm>
            <a:off x="451258" y="2513749"/>
            <a:ext cx="3654205" cy="461665"/>
          </a:xfrm>
          <a:prstGeom prst="rect">
            <a:avLst/>
          </a:prstGeom>
          <a:noFill/>
        </p:spPr>
        <p:txBody>
          <a:bodyPr wrap="none" rtlCol="0">
            <a:spAutoFit/>
          </a:bodyPr>
          <a:lstStyle/>
          <a:p>
            <a:r>
              <a:rPr lang="en-US" sz="2400" dirty="0"/>
              <a:t>When I drop a wine glass</a:t>
            </a:r>
            <a:r>
              <a:rPr lang="is-IS" sz="2400" dirty="0"/>
              <a:t>…</a:t>
            </a:r>
            <a:endParaRPr lang="en-US" sz="2400" dirty="0"/>
          </a:p>
        </p:txBody>
      </p:sp>
      <p:pic>
        <p:nvPicPr>
          <p:cNvPr id="5" name="Picture 4"/>
          <p:cNvPicPr>
            <a:picLocks noChangeAspect="1"/>
          </p:cNvPicPr>
          <p:nvPr/>
        </p:nvPicPr>
        <p:blipFill>
          <a:blip r:embed="rId3"/>
          <a:stretch>
            <a:fillRect/>
          </a:stretch>
        </p:blipFill>
        <p:spPr>
          <a:xfrm>
            <a:off x="4774019" y="2064099"/>
            <a:ext cx="2368965" cy="2157270"/>
          </a:xfrm>
          <a:prstGeom prst="rect">
            <a:avLst/>
          </a:prstGeom>
        </p:spPr>
      </p:pic>
      <p:sp>
        <p:nvSpPr>
          <p:cNvPr id="6" name="TextBox 5"/>
          <p:cNvSpPr txBox="1"/>
          <p:nvPr/>
        </p:nvSpPr>
        <p:spPr>
          <a:xfrm>
            <a:off x="4339379" y="4287884"/>
            <a:ext cx="3397731" cy="1200329"/>
          </a:xfrm>
          <a:prstGeom prst="rect">
            <a:avLst/>
          </a:prstGeom>
          <a:noFill/>
        </p:spPr>
        <p:txBody>
          <a:bodyPr wrap="square" rtlCol="0">
            <a:spAutoFit/>
          </a:bodyPr>
          <a:lstStyle/>
          <a:p>
            <a:r>
              <a:rPr lang="is-IS" sz="2400" dirty="0"/>
              <a:t>… </a:t>
            </a:r>
            <a:r>
              <a:rPr lang="en-AU" sz="2400" dirty="0"/>
              <a:t>It’s very unlikely that I just happen to do so right next to a cricket ball</a:t>
            </a:r>
            <a:endParaRPr lang="en-US" sz="2400" dirty="0"/>
          </a:p>
        </p:txBody>
      </p:sp>
      <p:sp>
        <p:nvSpPr>
          <p:cNvPr id="7" name="Rectangle 6"/>
          <p:cNvSpPr/>
          <p:nvPr/>
        </p:nvSpPr>
        <p:spPr>
          <a:xfrm>
            <a:off x="5278260" y="5613747"/>
            <a:ext cx="1519968" cy="369332"/>
          </a:xfrm>
          <a:prstGeom prst="rect">
            <a:avLst/>
          </a:prstGeom>
        </p:spPr>
        <p:txBody>
          <a:bodyPr wrap="none">
            <a:spAutoFit/>
          </a:bodyPr>
          <a:lstStyle/>
          <a:p>
            <a:pPr algn="ctr"/>
            <a:r>
              <a:rPr lang="is-IS" dirty="0"/>
              <a:t>P(d|h) = 0.001</a:t>
            </a:r>
            <a:endParaRPr lang="en-US" dirty="0"/>
          </a:p>
        </p:txBody>
      </p:sp>
      <p:sp>
        <p:nvSpPr>
          <p:cNvPr id="8" name="TextBox 7">
            <a:extLst>
              <a:ext uri="{FF2B5EF4-FFF2-40B4-BE49-F238E27FC236}">
                <a16:creationId xmlns:a16="http://schemas.microsoft.com/office/drawing/2014/main" id="{5AB98769-8BC3-D449-BA25-E7A7B7644677}"/>
              </a:ext>
            </a:extLst>
          </p:cNvPr>
          <p:cNvSpPr txBox="1"/>
          <p:nvPr/>
        </p:nvSpPr>
        <p:spPr>
          <a:xfrm>
            <a:off x="1626781" y="1169545"/>
            <a:ext cx="5964866" cy="646331"/>
          </a:xfrm>
          <a:prstGeom prst="rect">
            <a:avLst/>
          </a:prstGeom>
          <a:noFill/>
        </p:spPr>
        <p:txBody>
          <a:bodyPr wrap="square" rtlCol="0">
            <a:spAutoFit/>
          </a:bodyPr>
          <a:lstStyle/>
          <a:p>
            <a:r>
              <a:rPr lang="en-US" dirty="0"/>
              <a:t>P(</a:t>
            </a:r>
            <a:r>
              <a:rPr lang="en-US" dirty="0" err="1"/>
              <a:t>d|h</a:t>
            </a:r>
            <a:r>
              <a:rPr lang="en-US" dirty="0"/>
              <a:t>) is the </a:t>
            </a:r>
            <a:r>
              <a:rPr lang="en-US" b="1" dirty="0"/>
              <a:t>likelihood</a:t>
            </a:r>
            <a:r>
              <a:rPr lang="en-US" dirty="0"/>
              <a:t>, and describes the probability that we would have observed data d </a:t>
            </a:r>
            <a:r>
              <a:rPr lang="en-US" u="sng" dirty="0"/>
              <a:t>if</a:t>
            </a:r>
            <a:r>
              <a:rPr lang="en-US" dirty="0"/>
              <a:t> the hypothesis h were true</a:t>
            </a:r>
          </a:p>
        </p:txBody>
      </p:sp>
    </p:spTree>
    <p:extLst>
      <p:ext uri="{BB962C8B-B14F-4D97-AF65-F5344CB8AC3E}">
        <p14:creationId xmlns:p14="http://schemas.microsoft.com/office/powerpoint/2010/main" val="29064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Likelihood of the data</a:t>
            </a:r>
          </a:p>
        </p:txBody>
      </p:sp>
      <p:sp>
        <p:nvSpPr>
          <p:cNvPr id="4" name="TextBox 3"/>
          <p:cNvSpPr txBox="1"/>
          <p:nvPr/>
        </p:nvSpPr>
        <p:spPr>
          <a:xfrm>
            <a:off x="250129" y="2354228"/>
            <a:ext cx="4402872" cy="461665"/>
          </a:xfrm>
          <a:prstGeom prst="rect">
            <a:avLst/>
          </a:prstGeom>
          <a:noFill/>
        </p:spPr>
        <p:txBody>
          <a:bodyPr wrap="none" rtlCol="0">
            <a:spAutoFit/>
          </a:bodyPr>
          <a:lstStyle/>
          <a:p>
            <a:r>
              <a:rPr lang="en-AU" sz="2400"/>
              <a:t>When the </a:t>
            </a:r>
            <a:r>
              <a:rPr lang="en-AU" sz="2400" dirty="0"/>
              <a:t>kids break a window</a:t>
            </a:r>
            <a:r>
              <a:rPr lang="is-IS" sz="2400" dirty="0"/>
              <a:t>…</a:t>
            </a:r>
            <a:endParaRPr lang="en-US" sz="2400" dirty="0"/>
          </a:p>
        </p:txBody>
      </p:sp>
      <p:pic>
        <p:nvPicPr>
          <p:cNvPr id="5" name="Picture 4"/>
          <p:cNvPicPr>
            <a:picLocks noChangeAspect="1"/>
          </p:cNvPicPr>
          <p:nvPr/>
        </p:nvPicPr>
        <p:blipFill>
          <a:blip r:embed="rId2"/>
          <a:stretch>
            <a:fillRect/>
          </a:stretch>
        </p:blipFill>
        <p:spPr>
          <a:xfrm>
            <a:off x="4774019" y="2064099"/>
            <a:ext cx="2368965" cy="2157270"/>
          </a:xfrm>
          <a:prstGeom prst="rect">
            <a:avLst/>
          </a:prstGeom>
        </p:spPr>
      </p:pic>
      <p:sp>
        <p:nvSpPr>
          <p:cNvPr id="6" name="TextBox 5"/>
          <p:cNvSpPr txBox="1"/>
          <p:nvPr/>
        </p:nvSpPr>
        <p:spPr>
          <a:xfrm>
            <a:off x="4339379" y="4287884"/>
            <a:ext cx="3805161" cy="1200329"/>
          </a:xfrm>
          <a:prstGeom prst="rect">
            <a:avLst/>
          </a:prstGeom>
          <a:noFill/>
        </p:spPr>
        <p:txBody>
          <a:bodyPr wrap="square" rtlCol="0">
            <a:spAutoFit/>
          </a:bodyPr>
          <a:lstStyle/>
          <a:p>
            <a:r>
              <a:rPr lang="is-IS" sz="2400" dirty="0"/>
              <a:t>… </a:t>
            </a:r>
            <a:r>
              <a:rPr lang="en-AU" sz="2400" dirty="0"/>
              <a:t>It’s not at all uncommon for a cricket ball to end up near the glass</a:t>
            </a:r>
            <a:endParaRPr lang="en-US" sz="2400" dirty="0"/>
          </a:p>
        </p:txBody>
      </p:sp>
      <p:sp>
        <p:nvSpPr>
          <p:cNvPr id="7" name="Rectangle 6"/>
          <p:cNvSpPr/>
          <p:nvPr/>
        </p:nvSpPr>
        <p:spPr>
          <a:xfrm>
            <a:off x="5320023" y="5624379"/>
            <a:ext cx="1404552" cy="369332"/>
          </a:xfrm>
          <a:prstGeom prst="rect">
            <a:avLst/>
          </a:prstGeom>
        </p:spPr>
        <p:txBody>
          <a:bodyPr wrap="none">
            <a:spAutoFit/>
          </a:bodyPr>
          <a:lstStyle/>
          <a:p>
            <a:pPr algn="ctr"/>
            <a:r>
              <a:rPr lang="is-IS" dirty="0"/>
              <a:t>P(d|h) </a:t>
            </a:r>
            <a:r>
              <a:rPr lang="is-IS"/>
              <a:t>= 0.15</a:t>
            </a:r>
            <a:endParaRPr lang="en-US" dirty="0"/>
          </a:p>
        </p:txBody>
      </p:sp>
      <p:pic>
        <p:nvPicPr>
          <p:cNvPr id="8" name="Picture 7"/>
          <p:cNvPicPr>
            <a:picLocks noChangeAspect="1"/>
          </p:cNvPicPr>
          <p:nvPr/>
        </p:nvPicPr>
        <p:blipFill>
          <a:blip r:embed="rId3"/>
          <a:stretch>
            <a:fillRect/>
          </a:stretch>
        </p:blipFill>
        <p:spPr>
          <a:xfrm>
            <a:off x="1017773" y="2991813"/>
            <a:ext cx="2543190" cy="1904938"/>
          </a:xfrm>
          <a:prstGeom prst="rect">
            <a:avLst/>
          </a:prstGeom>
        </p:spPr>
      </p:pic>
      <p:sp>
        <p:nvSpPr>
          <p:cNvPr id="9" name="TextBox 8">
            <a:extLst>
              <a:ext uri="{FF2B5EF4-FFF2-40B4-BE49-F238E27FC236}">
                <a16:creationId xmlns:a16="http://schemas.microsoft.com/office/drawing/2014/main" id="{578A8FC9-AA62-3841-931E-F6909E534AA2}"/>
              </a:ext>
            </a:extLst>
          </p:cNvPr>
          <p:cNvSpPr txBox="1"/>
          <p:nvPr/>
        </p:nvSpPr>
        <p:spPr>
          <a:xfrm>
            <a:off x="1626781" y="1169545"/>
            <a:ext cx="5964866" cy="646331"/>
          </a:xfrm>
          <a:prstGeom prst="rect">
            <a:avLst/>
          </a:prstGeom>
          <a:noFill/>
        </p:spPr>
        <p:txBody>
          <a:bodyPr wrap="square" rtlCol="0">
            <a:spAutoFit/>
          </a:bodyPr>
          <a:lstStyle/>
          <a:p>
            <a:r>
              <a:rPr lang="en-US" dirty="0"/>
              <a:t>P(</a:t>
            </a:r>
            <a:r>
              <a:rPr lang="en-US" dirty="0" err="1"/>
              <a:t>d|h</a:t>
            </a:r>
            <a:r>
              <a:rPr lang="en-US" dirty="0"/>
              <a:t>) is the </a:t>
            </a:r>
            <a:r>
              <a:rPr lang="en-US" b="1" dirty="0"/>
              <a:t>likelihood</a:t>
            </a:r>
            <a:r>
              <a:rPr lang="en-US" dirty="0"/>
              <a:t>, and describes the probability that we would have observed data d </a:t>
            </a:r>
            <a:r>
              <a:rPr lang="en-US" u="sng" dirty="0"/>
              <a:t>if</a:t>
            </a:r>
            <a:r>
              <a:rPr lang="en-US" dirty="0"/>
              <a:t> the hypothesis h were true</a:t>
            </a:r>
          </a:p>
        </p:txBody>
      </p:sp>
    </p:spTree>
    <p:extLst>
      <p:ext uri="{BB962C8B-B14F-4D97-AF65-F5344CB8AC3E}">
        <p14:creationId xmlns:p14="http://schemas.microsoft.com/office/powerpoint/2010/main" val="23242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Likelihood of the data</a:t>
            </a:r>
          </a:p>
        </p:txBody>
      </p:sp>
      <p:sp>
        <p:nvSpPr>
          <p:cNvPr id="9" name="TextBox 8">
            <a:extLst>
              <a:ext uri="{FF2B5EF4-FFF2-40B4-BE49-F238E27FC236}">
                <a16:creationId xmlns:a16="http://schemas.microsoft.com/office/drawing/2014/main" id="{578A8FC9-AA62-3841-931E-F6909E534AA2}"/>
              </a:ext>
            </a:extLst>
          </p:cNvPr>
          <p:cNvSpPr txBox="1"/>
          <p:nvPr/>
        </p:nvSpPr>
        <p:spPr>
          <a:xfrm>
            <a:off x="1626781" y="1169545"/>
            <a:ext cx="5964866" cy="646331"/>
          </a:xfrm>
          <a:prstGeom prst="rect">
            <a:avLst/>
          </a:prstGeom>
          <a:noFill/>
        </p:spPr>
        <p:txBody>
          <a:bodyPr wrap="square" rtlCol="0">
            <a:spAutoFit/>
          </a:bodyPr>
          <a:lstStyle/>
          <a:p>
            <a:r>
              <a:rPr lang="en-US" dirty="0"/>
              <a:t>P(</a:t>
            </a:r>
            <a:r>
              <a:rPr lang="en-US" dirty="0" err="1"/>
              <a:t>d|h</a:t>
            </a:r>
            <a:r>
              <a:rPr lang="en-US" dirty="0"/>
              <a:t>) is the </a:t>
            </a:r>
            <a:r>
              <a:rPr lang="en-US" b="1" dirty="0"/>
              <a:t>likelihood</a:t>
            </a:r>
            <a:r>
              <a:rPr lang="en-US" dirty="0"/>
              <a:t>, and describes the probability that we would have observed data d </a:t>
            </a:r>
            <a:r>
              <a:rPr lang="en-US" u="sng" dirty="0"/>
              <a:t>if</a:t>
            </a:r>
            <a:r>
              <a:rPr lang="en-US" dirty="0"/>
              <a:t> the hypothesis h were true</a:t>
            </a:r>
          </a:p>
        </p:txBody>
      </p:sp>
      <p:pic>
        <p:nvPicPr>
          <p:cNvPr id="10" name="Picture 9">
            <a:extLst>
              <a:ext uri="{FF2B5EF4-FFF2-40B4-BE49-F238E27FC236}">
                <a16:creationId xmlns:a16="http://schemas.microsoft.com/office/drawing/2014/main" id="{71430733-6CD2-C745-9196-F026024110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5822" y="3191245"/>
            <a:ext cx="1562100" cy="1092200"/>
          </a:xfrm>
          <a:prstGeom prst="rect">
            <a:avLst/>
          </a:prstGeom>
        </p:spPr>
      </p:pic>
      <p:sp>
        <p:nvSpPr>
          <p:cNvPr id="11" name="TextBox 10">
            <a:extLst>
              <a:ext uri="{FF2B5EF4-FFF2-40B4-BE49-F238E27FC236}">
                <a16:creationId xmlns:a16="http://schemas.microsoft.com/office/drawing/2014/main" id="{43BD4FB0-5B5E-B440-807D-3CD0FC413C94}"/>
              </a:ext>
            </a:extLst>
          </p:cNvPr>
          <p:cNvSpPr txBox="1"/>
          <p:nvPr/>
        </p:nvSpPr>
        <p:spPr>
          <a:xfrm>
            <a:off x="2282965" y="3430000"/>
            <a:ext cx="2917752" cy="523220"/>
          </a:xfrm>
          <a:prstGeom prst="rect">
            <a:avLst/>
          </a:prstGeom>
          <a:noFill/>
        </p:spPr>
        <p:txBody>
          <a:bodyPr wrap="square" rtlCol="0">
            <a:spAutoFit/>
          </a:bodyPr>
          <a:lstStyle/>
          <a:p>
            <a:pPr algn="ctr"/>
            <a:r>
              <a:rPr lang="en-US" sz="2800" dirty="0"/>
              <a:t>=</a:t>
            </a:r>
          </a:p>
        </p:txBody>
      </p:sp>
      <p:sp>
        <p:nvSpPr>
          <p:cNvPr id="12" name="TextBox 11">
            <a:extLst>
              <a:ext uri="{FF2B5EF4-FFF2-40B4-BE49-F238E27FC236}">
                <a16:creationId xmlns:a16="http://schemas.microsoft.com/office/drawing/2014/main" id="{F694EF23-D376-654E-825F-BA0AB8BADBDC}"/>
              </a:ext>
            </a:extLst>
          </p:cNvPr>
          <p:cNvSpPr txBox="1"/>
          <p:nvPr/>
        </p:nvSpPr>
        <p:spPr>
          <a:xfrm>
            <a:off x="297709" y="4925263"/>
            <a:ext cx="3638821" cy="1477328"/>
          </a:xfrm>
          <a:prstGeom prst="rect">
            <a:avLst/>
          </a:prstGeom>
          <a:noFill/>
        </p:spPr>
        <p:txBody>
          <a:bodyPr wrap="square" rtlCol="0">
            <a:spAutoFit/>
          </a:bodyPr>
          <a:lstStyle/>
          <a:p>
            <a:r>
              <a:rPr lang="en-US" dirty="0"/>
              <a:t>Relative probability of the data according to the hypotheses is the evidentiary value of the data, referred to as the </a:t>
            </a:r>
            <a:r>
              <a:rPr lang="en-US" b="1" dirty="0"/>
              <a:t>likelihood ratio </a:t>
            </a:r>
            <a:r>
              <a:rPr lang="en-US" dirty="0"/>
              <a:t>(or the </a:t>
            </a:r>
            <a:r>
              <a:rPr lang="en-US" b="1" dirty="0"/>
              <a:t>Bayes factor</a:t>
            </a:r>
            <a:r>
              <a:rPr lang="en-US" dirty="0"/>
              <a:t>)</a:t>
            </a:r>
            <a:endParaRPr lang="en-US" b="1" dirty="0"/>
          </a:p>
        </p:txBody>
      </p:sp>
      <p:cxnSp>
        <p:nvCxnSpPr>
          <p:cNvPr id="13" name="Straight Arrow Connector 12">
            <a:extLst>
              <a:ext uri="{FF2B5EF4-FFF2-40B4-BE49-F238E27FC236}">
                <a16:creationId xmlns:a16="http://schemas.microsoft.com/office/drawing/2014/main" id="{8592278B-66F6-DA49-8A2B-2CBF066B87E2}"/>
              </a:ext>
            </a:extLst>
          </p:cNvPr>
          <p:cNvCxnSpPr>
            <a:cxnSpLocks/>
          </p:cNvCxnSpPr>
          <p:nvPr/>
        </p:nvCxnSpPr>
        <p:spPr>
          <a:xfrm flipV="1">
            <a:off x="2558061" y="4471832"/>
            <a:ext cx="1" cy="435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600C77-BC61-7B48-BA4D-DCAA8B61FBBA}"/>
              </a:ext>
            </a:extLst>
          </p:cNvPr>
          <p:cNvSpPr txBox="1"/>
          <p:nvPr/>
        </p:nvSpPr>
        <p:spPr>
          <a:xfrm>
            <a:off x="5084535" y="3455489"/>
            <a:ext cx="1655267" cy="523220"/>
          </a:xfrm>
          <a:prstGeom prst="rect">
            <a:avLst/>
          </a:prstGeom>
          <a:noFill/>
        </p:spPr>
        <p:txBody>
          <a:bodyPr wrap="square" rtlCol="0">
            <a:spAutoFit/>
          </a:bodyPr>
          <a:lstStyle/>
          <a:p>
            <a:pPr algn="ctr"/>
            <a:r>
              <a:rPr lang="en-US" sz="2800" dirty="0"/>
              <a:t>= 150</a:t>
            </a:r>
          </a:p>
        </p:txBody>
      </p:sp>
      <p:sp>
        <p:nvSpPr>
          <p:cNvPr id="15" name="TextBox 14">
            <a:extLst>
              <a:ext uri="{FF2B5EF4-FFF2-40B4-BE49-F238E27FC236}">
                <a16:creationId xmlns:a16="http://schemas.microsoft.com/office/drawing/2014/main" id="{3D84FB1A-DE25-BF43-B338-5DBE21ABC049}"/>
              </a:ext>
            </a:extLst>
          </p:cNvPr>
          <p:cNvSpPr txBox="1"/>
          <p:nvPr/>
        </p:nvSpPr>
        <p:spPr>
          <a:xfrm>
            <a:off x="3902594" y="3150752"/>
            <a:ext cx="1655267" cy="523220"/>
          </a:xfrm>
          <a:prstGeom prst="rect">
            <a:avLst/>
          </a:prstGeom>
          <a:noFill/>
        </p:spPr>
        <p:txBody>
          <a:bodyPr wrap="square" rtlCol="0">
            <a:spAutoFit/>
          </a:bodyPr>
          <a:lstStyle/>
          <a:p>
            <a:pPr algn="ctr"/>
            <a:r>
              <a:rPr lang="en-US" sz="2800"/>
              <a:t>0.15</a:t>
            </a:r>
            <a:endParaRPr lang="en-US" sz="2800" dirty="0"/>
          </a:p>
        </p:txBody>
      </p:sp>
      <p:sp>
        <p:nvSpPr>
          <p:cNvPr id="16" name="TextBox 15">
            <a:extLst>
              <a:ext uri="{FF2B5EF4-FFF2-40B4-BE49-F238E27FC236}">
                <a16:creationId xmlns:a16="http://schemas.microsoft.com/office/drawing/2014/main" id="{C38E9A33-63AA-6448-B623-A5E17A2E897E}"/>
              </a:ext>
            </a:extLst>
          </p:cNvPr>
          <p:cNvSpPr txBox="1"/>
          <p:nvPr/>
        </p:nvSpPr>
        <p:spPr>
          <a:xfrm>
            <a:off x="3902593" y="3760225"/>
            <a:ext cx="1655267" cy="523220"/>
          </a:xfrm>
          <a:prstGeom prst="rect">
            <a:avLst/>
          </a:prstGeom>
          <a:noFill/>
        </p:spPr>
        <p:txBody>
          <a:bodyPr wrap="square" rtlCol="0">
            <a:spAutoFit/>
          </a:bodyPr>
          <a:lstStyle/>
          <a:p>
            <a:pPr algn="ctr"/>
            <a:r>
              <a:rPr lang="en-US" sz="2800" dirty="0"/>
              <a:t>0.001</a:t>
            </a:r>
          </a:p>
        </p:txBody>
      </p:sp>
      <p:cxnSp>
        <p:nvCxnSpPr>
          <p:cNvPr id="18" name="Straight Connector 17">
            <a:extLst>
              <a:ext uri="{FF2B5EF4-FFF2-40B4-BE49-F238E27FC236}">
                <a16:creationId xmlns:a16="http://schemas.microsoft.com/office/drawing/2014/main" id="{BCA1D250-60B2-264A-9B9D-4DAF67C4B683}"/>
              </a:ext>
            </a:extLst>
          </p:cNvPr>
          <p:cNvCxnSpPr/>
          <p:nvPr/>
        </p:nvCxnSpPr>
        <p:spPr>
          <a:xfrm>
            <a:off x="4181082" y="3697349"/>
            <a:ext cx="1019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94F0B35-8E9E-0A4B-9450-E8FE6F31DF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1954" y="4620969"/>
            <a:ext cx="1397801" cy="927482"/>
          </a:xfrm>
          <a:prstGeom prst="rect">
            <a:avLst/>
          </a:prstGeom>
        </p:spPr>
      </p:pic>
      <p:pic>
        <p:nvPicPr>
          <p:cNvPr id="20" name="Picture 19">
            <a:extLst>
              <a:ext uri="{FF2B5EF4-FFF2-40B4-BE49-F238E27FC236}">
                <a16:creationId xmlns:a16="http://schemas.microsoft.com/office/drawing/2014/main" id="{8318E848-A426-E64B-BC2C-E073EBB55E5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tretch>
            <a:fillRect/>
          </a:stretch>
        </p:blipFill>
        <p:spPr>
          <a:xfrm>
            <a:off x="5084535" y="5207064"/>
            <a:ext cx="749774" cy="682773"/>
          </a:xfrm>
          <a:prstGeom prst="rect">
            <a:avLst/>
          </a:prstGeom>
        </p:spPr>
      </p:pic>
      <p:pic>
        <p:nvPicPr>
          <p:cNvPr id="21" name="Picture 20">
            <a:extLst>
              <a:ext uri="{FF2B5EF4-FFF2-40B4-BE49-F238E27FC236}">
                <a16:creationId xmlns:a16="http://schemas.microsoft.com/office/drawing/2014/main" id="{68C15791-1217-4C46-B1E3-FB8D2302EC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49232" y="2269958"/>
            <a:ext cx="1072243" cy="803147"/>
          </a:xfrm>
          <a:prstGeom prst="rect">
            <a:avLst/>
          </a:prstGeom>
        </p:spPr>
      </p:pic>
      <p:pic>
        <p:nvPicPr>
          <p:cNvPr id="22" name="Picture 21">
            <a:extLst>
              <a:ext uri="{FF2B5EF4-FFF2-40B4-BE49-F238E27FC236}">
                <a16:creationId xmlns:a16="http://schemas.microsoft.com/office/drawing/2014/main" id="{F19CE9DF-66E2-CF4C-A874-4EA773BF572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tretch>
            <a:fillRect/>
          </a:stretch>
        </p:blipFill>
        <p:spPr>
          <a:xfrm>
            <a:off x="5041296" y="2615642"/>
            <a:ext cx="749774" cy="682773"/>
          </a:xfrm>
          <a:prstGeom prst="rect">
            <a:avLst/>
          </a:prstGeom>
        </p:spPr>
      </p:pic>
      <p:sp>
        <p:nvSpPr>
          <p:cNvPr id="23" name="TextBox 22">
            <a:extLst>
              <a:ext uri="{FF2B5EF4-FFF2-40B4-BE49-F238E27FC236}">
                <a16:creationId xmlns:a16="http://schemas.microsoft.com/office/drawing/2014/main" id="{765DE7FD-4CE9-B948-8C1A-14062C268092}"/>
              </a:ext>
            </a:extLst>
          </p:cNvPr>
          <p:cNvSpPr txBox="1"/>
          <p:nvPr/>
        </p:nvSpPr>
        <p:spPr>
          <a:xfrm>
            <a:off x="6199067" y="4484545"/>
            <a:ext cx="2466181" cy="1200329"/>
          </a:xfrm>
          <a:prstGeom prst="rect">
            <a:avLst/>
          </a:prstGeom>
          <a:noFill/>
        </p:spPr>
        <p:txBody>
          <a:bodyPr wrap="square" rtlCol="0">
            <a:spAutoFit/>
          </a:bodyPr>
          <a:lstStyle/>
          <a:p>
            <a:r>
              <a:rPr lang="en-US" dirty="0"/>
              <a:t>The data (cricket ball) are 150 times more likely under the “broken window” hypothesis</a:t>
            </a:r>
            <a:endParaRPr lang="en-US" b="1" dirty="0"/>
          </a:p>
        </p:txBody>
      </p:sp>
      <p:cxnSp>
        <p:nvCxnSpPr>
          <p:cNvPr id="24" name="Straight Arrow Connector 23">
            <a:extLst>
              <a:ext uri="{FF2B5EF4-FFF2-40B4-BE49-F238E27FC236}">
                <a16:creationId xmlns:a16="http://schemas.microsoft.com/office/drawing/2014/main" id="{91933448-A3B1-E345-85C1-D59F6A693992}"/>
              </a:ext>
            </a:extLst>
          </p:cNvPr>
          <p:cNvCxnSpPr>
            <a:cxnSpLocks/>
          </p:cNvCxnSpPr>
          <p:nvPr/>
        </p:nvCxnSpPr>
        <p:spPr>
          <a:xfrm flipH="1" flipV="1">
            <a:off x="6283001" y="3985740"/>
            <a:ext cx="341083" cy="486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2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Posterior beliefs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8901" y="2472024"/>
            <a:ext cx="5376045" cy="1038966"/>
          </a:xfrm>
          <a:prstGeom prst="rect">
            <a:avLst/>
          </a:prstGeom>
        </p:spPr>
      </p:pic>
      <p:sp>
        <p:nvSpPr>
          <p:cNvPr id="4" name="TextBox 3"/>
          <p:cNvSpPr txBox="1"/>
          <p:nvPr/>
        </p:nvSpPr>
        <p:spPr>
          <a:xfrm>
            <a:off x="1767515" y="3695937"/>
            <a:ext cx="1570110" cy="369332"/>
          </a:xfrm>
          <a:prstGeom prst="rect">
            <a:avLst/>
          </a:prstGeom>
          <a:noFill/>
        </p:spPr>
        <p:txBody>
          <a:bodyPr wrap="none" rtlCol="0">
            <a:spAutoFit/>
          </a:bodyPr>
          <a:lstStyle/>
          <a:p>
            <a:r>
              <a:rPr lang="en-US" dirty="0"/>
              <a:t>Posterior odds</a:t>
            </a:r>
          </a:p>
        </p:txBody>
      </p:sp>
      <p:sp>
        <p:nvSpPr>
          <p:cNvPr id="5" name="TextBox 4"/>
          <p:cNvSpPr txBox="1"/>
          <p:nvPr/>
        </p:nvSpPr>
        <p:spPr>
          <a:xfrm>
            <a:off x="4035794" y="3703761"/>
            <a:ext cx="1660776" cy="369332"/>
          </a:xfrm>
          <a:prstGeom prst="rect">
            <a:avLst/>
          </a:prstGeom>
          <a:noFill/>
        </p:spPr>
        <p:txBody>
          <a:bodyPr wrap="none" rtlCol="0">
            <a:spAutoFit/>
          </a:bodyPr>
          <a:lstStyle/>
          <a:p>
            <a:r>
              <a:rPr lang="en-US"/>
              <a:t>Likelihood ratio</a:t>
            </a:r>
          </a:p>
        </p:txBody>
      </p:sp>
      <p:sp>
        <p:nvSpPr>
          <p:cNvPr id="6" name="TextBox 5"/>
          <p:cNvSpPr txBox="1"/>
          <p:nvPr/>
        </p:nvSpPr>
        <p:spPr>
          <a:xfrm>
            <a:off x="6394739" y="3695937"/>
            <a:ext cx="1173270" cy="369332"/>
          </a:xfrm>
          <a:prstGeom prst="rect">
            <a:avLst/>
          </a:prstGeom>
          <a:noFill/>
        </p:spPr>
        <p:txBody>
          <a:bodyPr wrap="none" rtlCol="0">
            <a:spAutoFit/>
          </a:bodyPr>
          <a:lstStyle/>
          <a:p>
            <a:r>
              <a:rPr lang="en-US" dirty="0"/>
              <a:t>Prior odds</a:t>
            </a:r>
          </a:p>
        </p:txBody>
      </p:sp>
      <p:sp>
        <p:nvSpPr>
          <p:cNvPr id="7" name="TextBox 6"/>
          <p:cNvSpPr txBox="1"/>
          <p:nvPr/>
        </p:nvSpPr>
        <p:spPr>
          <a:xfrm>
            <a:off x="4559046" y="4074568"/>
            <a:ext cx="729687" cy="369332"/>
          </a:xfrm>
          <a:prstGeom prst="rect">
            <a:avLst/>
          </a:prstGeom>
          <a:noFill/>
        </p:spPr>
        <p:txBody>
          <a:bodyPr wrap="none" rtlCol="0">
            <a:spAutoFit/>
          </a:bodyPr>
          <a:lstStyle/>
          <a:p>
            <a:r>
              <a:rPr lang="en-US" dirty="0"/>
              <a:t>= 150</a:t>
            </a:r>
          </a:p>
        </p:txBody>
      </p:sp>
      <p:sp>
        <p:nvSpPr>
          <p:cNvPr id="8" name="TextBox 7"/>
          <p:cNvSpPr txBox="1"/>
          <p:nvPr/>
        </p:nvSpPr>
        <p:spPr>
          <a:xfrm>
            <a:off x="6593409" y="4058920"/>
            <a:ext cx="550151" cy="369332"/>
          </a:xfrm>
          <a:prstGeom prst="rect">
            <a:avLst/>
          </a:prstGeom>
          <a:noFill/>
        </p:spPr>
        <p:txBody>
          <a:bodyPr wrap="none" rtlCol="0">
            <a:spAutoFit/>
          </a:bodyPr>
          <a:lstStyle/>
          <a:p>
            <a:r>
              <a:rPr lang="en-US" dirty="0"/>
              <a:t>= .1</a:t>
            </a:r>
          </a:p>
        </p:txBody>
      </p:sp>
      <p:sp>
        <p:nvSpPr>
          <p:cNvPr id="9" name="TextBox 8"/>
          <p:cNvSpPr txBox="1"/>
          <p:nvPr/>
        </p:nvSpPr>
        <p:spPr>
          <a:xfrm>
            <a:off x="2245434" y="4074568"/>
            <a:ext cx="614271" cy="369332"/>
          </a:xfrm>
          <a:prstGeom prst="rect">
            <a:avLst/>
          </a:prstGeom>
          <a:noFill/>
        </p:spPr>
        <p:txBody>
          <a:bodyPr wrap="none" rtlCol="0">
            <a:spAutoFit/>
          </a:bodyPr>
          <a:lstStyle/>
          <a:p>
            <a:r>
              <a:rPr lang="en-US" dirty="0"/>
              <a:t>= 15</a:t>
            </a:r>
          </a:p>
        </p:txBody>
      </p:sp>
      <p:pic>
        <p:nvPicPr>
          <p:cNvPr id="11" name="Picture 10"/>
          <p:cNvPicPr>
            <a:picLocks noChangeAspect="1"/>
          </p:cNvPicPr>
          <p:nvPr/>
        </p:nvPicPr>
        <p:blipFill>
          <a:blip r:embed="rId3"/>
          <a:stretch>
            <a:fillRect/>
          </a:stretch>
        </p:blipFill>
        <p:spPr>
          <a:xfrm>
            <a:off x="6019381" y="4456194"/>
            <a:ext cx="1793919" cy="1343708"/>
          </a:xfrm>
          <a:prstGeom prst="rect">
            <a:avLst/>
          </a:prstGeom>
        </p:spPr>
      </p:pic>
      <p:pic>
        <p:nvPicPr>
          <p:cNvPr id="12" name="Picture 11"/>
          <p:cNvPicPr>
            <a:picLocks noChangeAspect="1"/>
          </p:cNvPicPr>
          <p:nvPr/>
        </p:nvPicPr>
        <p:blipFill>
          <a:blip r:embed="rId4"/>
          <a:stretch>
            <a:fillRect/>
          </a:stretch>
        </p:blipFill>
        <p:spPr>
          <a:xfrm>
            <a:off x="4164381" y="4428252"/>
            <a:ext cx="1619463" cy="1474745"/>
          </a:xfrm>
          <a:prstGeom prst="rect">
            <a:avLst/>
          </a:prstGeom>
        </p:spPr>
      </p:pic>
      <p:sp>
        <p:nvSpPr>
          <p:cNvPr id="13" name="TextBox 12"/>
          <p:cNvSpPr txBox="1"/>
          <p:nvPr/>
        </p:nvSpPr>
        <p:spPr>
          <a:xfrm>
            <a:off x="372140" y="4797584"/>
            <a:ext cx="4047942" cy="923330"/>
          </a:xfrm>
          <a:prstGeom prst="rect">
            <a:avLst/>
          </a:prstGeom>
          <a:noFill/>
        </p:spPr>
        <p:txBody>
          <a:bodyPr wrap="square" rtlCol="0">
            <a:spAutoFit/>
          </a:bodyPr>
          <a:lstStyle/>
          <a:p>
            <a:r>
              <a:rPr lang="en-US" dirty="0"/>
              <a:t>In light of the evidence, I now think that window-breaking is 15 times more plausible than dropped-wine-glass</a:t>
            </a:r>
          </a:p>
        </p:txBody>
      </p:sp>
      <p:cxnSp>
        <p:nvCxnSpPr>
          <p:cNvPr id="14" name="Straight Arrow Connector 13"/>
          <p:cNvCxnSpPr>
            <a:cxnSpLocks/>
          </p:cNvCxnSpPr>
          <p:nvPr/>
        </p:nvCxnSpPr>
        <p:spPr>
          <a:xfrm flipV="1">
            <a:off x="2557242" y="4456195"/>
            <a:ext cx="0" cy="341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06B9D2-C43A-1843-9F37-6CBB2DE264CC}"/>
              </a:ext>
            </a:extLst>
          </p:cNvPr>
          <p:cNvSpPr txBox="1"/>
          <p:nvPr/>
        </p:nvSpPr>
        <p:spPr>
          <a:xfrm>
            <a:off x="1562986" y="1169545"/>
            <a:ext cx="6124353" cy="646331"/>
          </a:xfrm>
          <a:prstGeom prst="rect">
            <a:avLst/>
          </a:prstGeom>
          <a:noFill/>
        </p:spPr>
        <p:txBody>
          <a:bodyPr wrap="square" rtlCol="0">
            <a:spAutoFit/>
          </a:bodyPr>
          <a:lstStyle/>
          <a:p>
            <a:r>
              <a:rPr lang="en-US" dirty="0"/>
              <a:t>P(</a:t>
            </a:r>
            <a:r>
              <a:rPr lang="en-US" dirty="0" err="1"/>
              <a:t>h|d</a:t>
            </a:r>
            <a:r>
              <a:rPr lang="en-US" dirty="0"/>
              <a:t>) is the </a:t>
            </a:r>
            <a:r>
              <a:rPr lang="en-US" b="1" dirty="0"/>
              <a:t>posterior</a:t>
            </a:r>
            <a:r>
              <a:rPr lang="en-US" dirty="0"/>
              <a:t>, and refers to the “updated”  plausibility of h as an explanation, </a:t>
            </a:r>
            <a:r>
              <a:rPr lang="en-US" u="sng" dirty="0"/>
              <a:t>after</a:t>
            </a:r>
            <a:r>
              <a:rPr lang="en-US" dirty="0"/>
              <a:t> observing the evidence</a:t>
            </a:r>
          </a:p>
        </p:txBody>
      </p:sp>
    </p:spTree>
    <p:extLst>
      <p:ext uri="{BB962C8B-B14F-4D97-AF65-F5344CB8AC3E}">
        <p14:creationId xmlns:p14="http://schemas.microsoft.com/office/powerpoint/2010/main" val="245391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B2E9-F95E-3847-9AEF-4CD401ECD160}"/>
              </a:ext>
            </a:extLst>
          </p:cNvPr>
          <p:cNvSpPr>
            <a:spLocks noGrp="1"/>
          </p:cNvSpPr>
          <p:nvPr>
            <p:ph type="title"/>
          </p:nvPr>
        </p:nvSpPr>
        <p:spPr/>
        <p:txBody>
          <a:bodyPr/>
          <a:lstStyle/>
          <a:p>
            <a:r>
              <a:rPr lang="en-US" dirty="0"/>
              <a:t>Where are we?</a:t>
            </a:r>
          </a:p>
        </p:txBody>
      </p:sp>
      <p:sp>
        <p:nvSpPr>
          <p:cNvPr id="3" name="Content Placeholder 2">
            <a:extLst>
              <a:ext uri="{FF2B5EF4-FFF2-40B4-BE49-F238E27FC236}">
                <a16:creationId xmlns:a16="http://schemas.microsoft.com/office/drawing/2014/main" id="{3B6C45F4-E3D9-494F-9C9D-64FC87A1C459}"/>
              </a:ext>
            </a:extLst>
          </p:cNvPr>
          <p:cNvSpPr>
            <a:spLocks noGrp="1"/>
          </p:cNvSpPr>
          <p:nvPr>
            <p:ph idx="1"/>
          </p:nvPr>
        </p:nvSpPr>
        <p:spPr/>
        <p:txBody>
          <a:bodyPr/>
          <a:lstStyle/>
          <a:p>
            <a:r>
              <a:rPr lang="en-US" dirty="0">
                <a:solidFill>
                  <a:schemeClr val="bg2">
                    <a:lumMod val="90000"/>
                  </a:schemeClr>
                </a:solidFill>
              </a:rPr>
              <a:t>L1:  Connectionism</a:t>
            </a:r>
          </a:p>
          <a:p>
            <a:r>
              <a:rPr lang="en-US" dirty="0"/>
              <a:t>L2:  Statistical learning</a:t>
            </a:r>
          </a:p>
          <a:p>
            <a:r>
              <a:rPr lang="en-US" dirty="0">
                <a:solidFill>
                  <a:schemeClr val="bg2">
                    <a:lumMod val="90000"/>
                  </a:schemeClr>
                </a:solidFill>
              </a:rPr>
              <a:t>L3:  Semantic networks </a:t>
            </a:r>
          </a:p>
          <a:p>
            <a:r>
              <a:rPr lang="en-US" dirty="0">
                <a:solidFill>
                  <a:schemeClr val="bg2">
                    <a:lumMod val="90000"/>
                  </a:schemeClr>
                </a:solidFill>
              </a:rPr>
              <a:t>L4:  Wisdom of crowds</a:t>
            </a:r>
          </a:p>
          <a:p>
            <a:r>
              <a:rPr lang="en-US" dirty="0">
                <a:solidFill>
                  <a:schemeClr val="bg2">
                    <a:lumMod val="90000"/>
                  </a:schemeClr>
                </a:solidFill>
              </a:rPr>
              <a:t>L5: Cultural transmission</a:t>
            </a:r>
          </a:p>
          <a:p>
            <a:r>
              <a:rPr lang="en-US" dirty="0">
                <a:solidFill>
                  <a:schemeClr val="bg2">
                    <a:lumMod val="90000"/>
                  </a:schemeClr>
                </a:solidFill>
              </a:rPr>
              <a:t>L6: Summary</a:t>
            </a:r>
          </a:p>
        </p:txBody>
      </p:sp>
    </p:spTree>
    <p:extLst>
      <p:ext uri="{BB962C8B-B14F-4D97-AF65-F5344CB8AC3E}">
        <p14:creationId xmlns:p14="http://schemas.microsoft.com/office/powerpoint/2010/main" val="3772702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But I have </a:t>
            </a:r>
            <a:r>
              <a:rPr lang="en-AU" i="1" dirty="0"/>
              <a:t>many</a:t>
            </a:r>
            <a:r>
              <a:rPr lang="en-AU" dirty="0"/>
              <a:t> hypotheses?</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02479" y="3338924"/>
            <a:ext cx="1605516" cy="1065307"/>
          </a:xfrm>
          <a:prstGeom prst="rect">
            <a:avLst/>
          </a:prstGeom>
        </p:spPr>
      </p:pic>
      <p:pic>
        <p:nvPicPr>
          <p:cNvPr id="16" name="Picture 15"/>
          <p:cNvPicPr>
            <a:picLocks noChangeAspect="1"/>
          </p:cNvPicPr>
          <p:nvPr/>
        </p:nvPicPr>
        <p:blipFill>
          <a:blip r:embed="rId3"/>
          <a:stretch>
            <a:fillRect/>
          </a:stretch>
        </p:blipFill>
        <p:spPr>
          <a:xfrm>
            <a:off x="3317314" y="3363409"/>
            <a:ext cx="1422240" cy="1065307"/>
          </a:xfrm>
          <a:prstGeom prst="rect">
            <a:avLst/>
          </a:prstGeom>
        </p:spPr>
      </p:pic>
      <p:pic>
        <p:nvPicPr>
          <p:cNvPr id="17" name="Picture 16"/>
          <p:cNvPicPr>
            <a:picLocks noChangeAspect="1"/>
          </p:cNvPicPr>
          <p:nvPr/>
        </p:nvPicPr>
        <p:blipFill>
          <a:blip r:embed="rId4"/>
          <a:stretch>
            <a:fillRect/>
          </a:stretch>
        </p:blipFill>
        <p:spPr>
          <a:xfrm>
            <a:off x="971101" y="2036414"/>
            <a:ext cx="1334136" cy="1049379"/>
          </a:xfrm>
          <a:prstGeom prst="rect">
            <a:avLst/>
          </a:prstGeom>
        </p:spPr>
      </p:pic>
      <p:pic>
        <p:nvPicPr>
          <p:cNvPr id="18" name="Picture 17"/>
          <p:cNvPicPr>
            <a:picLocks noChangeAspect="1"/>
          </p:cNvPicPr>
          <p:nvPr/>
        </p:nvPicPr>
        <p:blipFill>
          <a:blip r:embed="rId5"/>
          <a:stretch>
            <a:fillRect/>
          </a:stretch>
        </p:blipFill>
        <p:spPr>
          <a:xfrm>
            <a:off x="2451143" y="2036414"/>
            <a:ext cx="1765141" cy="1049379"/>
          </a:xfrm>
          <a:prstGeom prst="rect">
            <a:avLst/>
          </a:prstGeom>
        </p:spPr>
      </p:pic>
      <p:pic>
        <p:nvPicPr>
          <p:cNvPr id="19" name="Picture 18"/>
          <p:cNvPicPr>
            <a:picLocks noChangeAspect="1"/>
          </p:cNvPicPr>
          <p:nvPr/>
        </p:nvPicPr>
        <p:blipFill>
          <a:blip r:embed="rId6"/>
          <a:stretch>
            <a:fillRect/>
          </a:stretch>
        </p:blipFill>
        <p:spPr>
          <a:xfrm>
            <a:off x="4216284" y="2036414"/>
            <a:ext cx="1331596" cy="993575"/>
          </a:xfrm>
          <a:prstGeom prst="rect">
            <a:avLst/>
          </a:prstGeom>
        </p:spPr>
      </p:pic>
      <p:sp>
        <p:nvSpPr>
          <p:cNvPr id="21" name="TextBox 20"/>
          <p:cNvSpPr txBox="1"/>
          <p:nvPr/>
        </p:nvSpPr>
        <p:spPr>
          <a:xfrm>
            <a:off x="5051565" y="3515807"/>
            <a:ext cx="415498" cy="369332"/>
          </a:xfrm>
          <a:prstGeom prst="rect">
            <a:avLst/>
          </a:prstGeom>
          <a:noFill/>
        </p:spPr>
        <p:txBody>
          <a:bodyPr wrap="none" rtlCol="0">
            <a:spAutoFit/>
          </a:bodyPr>
          <a:lstStyle/>
          <a:p>
            <a:r>
              <a:rPr lang="is-IS" dirty="0"/>
              <a:t>…</a:t>
            </a:r>
            <a:endParaRPr lang="en-US" dirty="0"/>
          </a:p>
        </p:txBody>
      </p:sp>
      <p:pic>
        <p:nvPicPr>
          <p:cNvPr id="10" name="Picture 9">
            <a:extLst>
              <a:ext uri="{FF2B5EF4-FFF2-40B4-BE49-F238E27FC236}">
                <a16:creationId xmlns:a16="http://schemas.microsoft.com/office/drawing/2014/main" id="{517D8FEF-C076-9D43-9AD8-F4A925D2C22C}"/>
              </a:ext>
            </a:extLst>
          </p:cNvPr>
          <p:cNvPicPr>
            <a:picLocks noChangeAspect="1"/>
          </p:cNvPicPr>
          <p:nvPr/>
        </p:nvPicPr>
        <p:blipFill>
          <a:blip r:embed="rId7"/>
          <a:stretch>
            <a:fillRect/>
          </a:stretch>
        </p:blipFill>
        <p:spPr>
          <a:xfrm>
            <a:off x="6417388" y="2323535"/>
            <a:ext cx="1791266" cy="1791266"/>
          </a:xfrm>
          <a:prstGeom prst="rect">
            <a:avLst/>
          </a:prstGeom>
        </p:spPr>
      </p:pic>
    </p:spTree>
    <p:extLst>
      <p:ext uri="{BB962C8B-B14F-4D97-AF65-F5344CB8AC3E}">
        <p14:creationId xmlns:p14="http://schemas.microsoft.com/office/powerpoint/2010/main" val="79170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Prior probabilities for all hypotheses</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79595" y="3180003"/>
            <a:ext cx="1605516" cy="1065307"/>
          </a:xfrm>
          <a:prstGeom prst="rect">
            <a:avLst/>
          </a:prstGeom>
        </p:spPr>
      </p:pic>
      <p:pic>
        <p:nvPicPr>
          <p:cNvPr id="16" name="Picture 15"/>
          <p:cNvPicPr>
            <a:picLocks noChangeAspect="1"/>
          </p:cNvPicPr>
          <p:nvPr/>
        </p:nvPicPr>
        <p:blipFill>
          <a:blip r:embed="rId3"/>
          <a:stretch>
            <a:fillRect/>
          </a:stretch>
        </p:blipFill>
        <p:spPr>
          <a:xfrm>
            <a:off x="6294430" y="3204488"/>
            <a:ext cx="1422240" cy="1065307"/>
          </a:xfrm>
          <a:prstGeom prst="rect">
            <a:avLst/>
          </a:prstGeom>
        </p:spPr>
      </p:pic>
      <p:pic>
        <p:nvPicPr>
          <p:cNvPr id="17" name="Picture 16"/>
          <p:cNvPicPr>
            <a:picLocks noChangeAspect="1"/>
          </p:cNvPicPr>
          <p:nvPr/>
        </p:nvPicPr>
        <p:blipFill>
          <a:blip r:embed="rId4"/>
          <a:stretch>
            <a:fillRect/>
          </a:stretch>
        </p:blipFill>
        <p:spPr>
          <a:xfrm>
            <a:off x="3948217" y="1877493"/>
            <a:ext cx="1334136" cy="1049379"/>
          </a:xfrm>
          <a:prstGeom prst="rect">
            <a:avLst/>
          </a:prstGeom>
        </p:spPr>
      </p:pic>
      <p:pic>
        <p:nvPicPr>
          <p:cNvPr id="18" name="Picture 17"/>
          <p:cNvPicPr>
            <a:picLocks noChangeAspect="1"/>
          </p:cNvPicPr>
          <p:nvPr/>
        </p:nvPicPr>
        <p:blipFill>
          <a:blip r:embed="rId5"/>
          <a:stretch>
            <a:fillRect/>
          </a:stretch>
        </p:blipFill>
        <p:spPr>
          <a:xfrm>
            <a:off x="5428259" y="1877493"/>
            <a:ext cx="1765141" cy="1049379"/>
          </a:xfrm>
          <a:prstGeom prst="rect">
            <a:avLst/>
          </a:prstGeom>
        </p:spPr>
      </p:pic>
      <p:pic>
        <p:nvPicPr>
          <p:cNvPr id="19" name="Picture 18"/>
          <p:cNvPicPr>
            <a:picLocks noChangeAspect="1"/>
          </p:cNvPicPr>
          <p:nvPr/>
        </p:nvPicPr>
        <p:blipFill>
          <a:blip r:embed="rId6"/>
          <a:stretch>
            <a:fillRect/>
          </a:stretch>
        </p:blipFill>
        <p:spPr>
          <a:xfrm>
            <a:off x="7193400" y="1877493"/>
            <a:ext cx="1331596" cy="993575"/>
          </a:xfrm>
          <a:prstGeom prst="rect">
            <a:avLst/>
          </a:prstGeom>
        </p:spPr>
      </p:pic>
      <p:sp>
        <p:nvSpPr>
          <p:cNvPr id="4" name="TextBox 3"/>
          <p:cNvSpPr txBox="1"/>
          <p:nvPr/>
        </p:nvSpPr>
        <p:spPr>
          <a:xfrm>
            <a:off x="6079799" y="1575285"/>
            <a:ext cx="582211" cy="369332"/>
          </a:xfrm>
          <a:prstGeom prst="rect">
            <a:avLst/>
          </a:prstGeom>
          <a:noFill/>
        </p:spPr>
        <p:txBody>
          <a:bodyPr wrap="none" rtlCol="0">
            <a:spAutoFit/>
          </a:bodyPr>
          <a:lstStyle/>
          <a:p>
            <a:r>
              <a:rPr lang="en-US" dirty="0"/>
              <a:t>0.01</a:t>
            </a:r>
          </a:p>
        </p:txBody>
      </p:sp>
      <p:sp>
        <p:nvSpPr>
          <p:cNvPr id="11" name="TextBox 10"/>
          <p:cNvSpPr txBox="1"/>
          <p:nvPr/>
        </p:nvSpPr>
        <p:spPr>
          <a:xfrm>
            <a:off x="4745663" y="1577163"/>
            <a:ext cx="582211" cy="369332"/>
          </a:xfrm>
          <a:prstGeom prst="rect">
            <a:avLst/>
          </a:prstGeom>
          <a:noFill/>
        </p:spPr>
        <p:txBody>
          <a:bodyPr wrap="none" rtlCol="0">
            <a:spAutoFit/>
          </a:bodyPr>
          <a:lstStyle/>
          <a:p>
            <a:r>
              <a:rPr lang="en-US" dirty="0"/>
              <a:t>0.01</a:t>
            </a:r>
          </a:p>
        </p:txBody>
      </p:sp>
      <p:sp>
        <p:nvSpPr>
          <p:cNvPr id="12" name="TextBox 11"/>
          <p:cNvSpPr txBox="1"/>
          <p:nvPr/>
        </p:nvSpPr>
        <p:spPr>
          <a:xfrm>
            <a:off x="7654219" y="1575285"/>
            <a:ext cx="582211" cy="369332"/>
          </a:xfrm>
          <a:prstGeom prst="rect">
            <a:avLst/>
          </a:prstGeom>
          <a:noFill/>
        </p:spPr>
        <p:txBody>
          <a:bodyPr wrap="none" rtlCol="0">
            <a:spAutoFit/>
          </a:bodyPr>
          <a:lstStyle/>
          <a:p>
            <a:r>
              <a:rPr lang="en-US"/>
              <a:t>0.01</a:t>
            </a:r>
          </a:p>
        </p:txBody>
      </p:sp>
      <p:sp>
        <p:nvSpPr>
          <p:cNvPr id="13" name="TextBox 12"/>
          <p:cNvSpPr txBox="1"/>
          <p:nvPr/>
        </p:nvSpPr>
        <p:spPr>
          <a:xfrm>
            <a:off x="5014008" y="2881014"/>
            <a:ext cx="582211" cy="369332"/>
          </a:xfrm>
          <a:prstGeom prst="rect">
            <a:avLst/>
          </a:prstGeom>
          <a:noFill/>
        </p:spPr>
        <p:txBody>
          <a:bodyPr wrap="none" rtlCol="0">
            <a:spAutoFit/>
          </a:bodyPr>
          <a:lstStyle/>
          <a:p>
            <a:r>
              <a:rPr lang="en-US" dirty="0"/>
              <a:t>0.80</a:t>
            </a:r>
          </a:p>
        </p:txBody>
      </p:sp>
      <p:sp>
        <p:nvSpPr>
          <p:cNvPr id="14" name="TextBox 13"/>
          <p:cNvSpPr txBox="1"/>
          <p:nvPr/>
        </p:nvSpPr>
        <p:spPr>
          <a:xfrm>
            <a:off x="6757095" y="2890960"/>
            <a:ext cx="582211" cy="369332"/>
          </a:xfrm>
          <a:prstGeom prst="rect">
            <a:avLst/>
          </a:prstGeom>
          <a:noFill/>
        </p:spPr>
        <p:txBody>
          <a:bodyPr wrap="none" rtlCol="0">
            <a:spAutoFit/>
          </a:bodyPr>
          <a:lstStyle/>
          <a:p>
            <a:r>
              <a:rPr lang="en-US" dirty="0"/>
              <a:t>0.08</a:t>
            </a:r>
          </a:p>
        </p:txBody>
      </p:sp>
      <p:sp>
        <p:nvSpPr>
          <p:cNvPr id="21" name="TextBox 20"/>
          <p:cNvSpPr txBox="1"/>
          <p:nvPr/>
        </p:nvSpPr>
        <p:spPr>
          <a:xfrm>
            <a:off x="8028681" y="3356886"/>
            <a:ext cx="415498" cy="369332"/>
          </a:xfrm>
          <a:prstGeom prst="rect">
            <a:avLst/>
          </a:prstGeom>
          <a:noFill/>
        </p:spPr>
        <p:txBody>
          <a:bodyPr wrap="none" rtlCol="0">
            <a:spAutoFit/>
          </a:bodyPr>
          <a:lstStyle/>
          <a:p>
            <a:r>
              <a:rPr lang="is-IS" dirty="0"/>
              <a:t>…</a:t>
            </a:r>
            <a:endParaRPr lang="en-US" dirty="0"/>
          </a:p>
        </p:txBody>
      </p:sp>
      <p:pic>
        <p:nvPicPr>
          <p:cNvPr id="22" name="Picture 21">
            <a:extLst>
              <a:ext uri="{FF2B5EF4-FFF2-40B4-BE49-F238E27FC236}">
                <a16:creationId xmlns:a16="http://schemas.microsoft.com/office/drawing/2014/main" id="{9A620CC5-BD84-8140-8DE8-69989EAF1864}"/>
              </a:ext>
            </a:extLst>
          </p:cNvPr>
          <p:cNvPicPr>
            <a:picLocks noChangeAspect="1"/>
          </p:cNvPicPr>
          <p:nvPr/>
        </p:nvPicPr>
        <p:blipFill>
          <a:blip r:embed="rId7"/>
          <a:stretch>
            <a:fillRect/>
          </a:stretch>
        </p:blipFill>
        <p:spPr>
          <a:xfrm>
            <a:off x="7048200" y="3940339"/>
            <a:ext cx="1791266" cy="1791266"/>
          </a:xfrm>
          <a:prstGeom prst="rect">
            <a:avLst/>
          </a:prstGeom>
        </p:spPr>
      </p:pic>
      <p:sp>
        <p:nvSpPr>
          <p:cNvPr id="3" name="TextBox 2">
            <a:extLst>
              <a:ext uri="{FF2B5EF4-FFF2-40B4-BE49-F238E27FC236}">
                <a16:creationId xmlns:a16="http://schemas.microsoft.com/office/drawing/2014/main" id="{87C72042-A920-654D-9D51-50733BCB89FE}"/>
              </a:ext>
            </a:extLst>
          </p:cNvPr>
          <p:cNvSpPr txBox="1"/>
          <p:nvPr/>
        </p:nvSpPr>
        <p:spPr>
          <a:xfrm>
            <a:off x="465735" y="1925663"/>
            <a:ext cx="3105118" cy="1200329"/>
          </a:xfrm>
          <a:prstGeom prst="rect">
            <a:avLst/>
          </a:prstGeom>
          <a:noFill/>
        </p:spPr>
        <p:txBody>
          <a:bodyPr wrap="square" rtlCol="0">
            <a:spAutoFit/>
          </a:bodyPr>
          <a:lstStyle/>
          <a:p>
            <a:r>
              <a:rPr lang="en-US" dirty="0"/>
              <a:t>We have a set of hypotheses </a:t>
            </a:r>
            <a:r>
              <a:rPr lang="en-US" i="1" dirty="0"/>
              <a:t>h</a:t>
            </a:r>
            <a:r>
              <a:rPr lang="en-US" dirty="0"/>
              <a:t>, (called a </a:t>
            </a:r>
            <a:r>
              <a:rPr lang="en-US" b="1" dirty="0"/>
              <a:t>hypothesis space</a:t>
            </a:r>
            <a:r>
              <a:rPr lang="en-US" dirty="0"/>
              <a:t>) each of which has some degree of prior plausibility</a:t>
            </a:r>
          </a:p>
        </p:txBody>
      </p:sp>
      <p:sp>
        <p:nvSpPr>
          <p:cNvPr id="23" name="TextBox 22">
            <a:extLst>
              <a:ext uri="{FF2B5EF4-FFF2-40B4-BE49-F238E27FC236}">
                <a16:creationId xmlns:a16="http://schemas.microsoft.com/office/drawing/2014/main" id="{D4DC956B-9784-2542-94B2-033AED2FEB54}"/>
              </a:ext>
            </a:extLst>
          </p:cNvPr>
          <p:cNvSpPr txBox="1"/>
          <p:nvPr/>
        </p:nvSpPr>
        <p:spPr>
          <a:xfrm>
            <a:off x="465735" y="3506646"/>
            <a:ext cx="3105118" cy="1477328"/>
          </a:xfrm>
          <a:prstGeom prst="rect">
            <a:avLst/>
          </a:prstGeom>
          <a:noFill/>
        </p:spPr>
        <p:txBody>
          <a:bodyPr wrap="square" rtlCol="0">
            <a:spAutoFit/>
          </a:bodyPr>
          <a:lstStyle/>
          <a:p>
            <a:r>
              <a:rPr lang="en-US" dirty="0"/>
              <a:t>There is a </a:t>
            </a:r>
            <a:r>
              <a:rPr lang="en-US" b="1" dirty="0"/>
              <a:t>conservation of belief</a:t>
            </a:r>
            <a:r>
              <a:rPr lang="en-US" dirty="0"/>
              <a:t> rule… if we listed </a:t>
            </a:r>
            <a:r>
              <a:rPr lang="en-US" i="1" u="sng" dirty="0"/>
              <a:t>all</a:t>
            </a:r>
            <a:r>
              <a:rPr lang="en-US" dirty="0"/>
              <a:t> the hypotheses and assessed their prior plausibility, they would have to sum to 1</a:t>
            </a:r>
          </a:p>
        </p:txBody>
      </p:sp>
    </p:spTree>
    <p:extLst>
      <p:ext uri="{BB962C8B-B14F-4D97-AF65-F5344CB8AC3E}">
        <p14:creationId xmlns:p14="http://schemas.microsoft.com/office/powerpoint/2010/main" val="61048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21" grpId="0"/>
      <p:bldP spid="3"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09" y="365127"/>
            <a:ext cx="8569842" cy="841882"/>
          </a:xfrm>
        </p:spPr>
        <p:txBody>
          <a:bodyPr>
            <a:normAutofit fontScale="90000"/>
          </a:bodyPr>
          <a:lstStyle/>
          <a:p>
            <a:r>
              <a:rPr lang="en-AU" dirty="0"/>
              <a:t>Likelihoods for the data, </a:t>
            </a:r>
            <a:br>
              <a:rPr lang="en-AU" dirty="0"/>
            </a:br>
            <a:r>
              <a:rPr lang="en-AU" dirty="0"/>
              <a:t>according to each hypothesis</a:t>
            </a:r>
            <a:endParaRPr lang="en-US" u="sng"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79595" y="3180003"/>
            <a:ext cx="1605516" cy="1065307"/>
          </a:xfrm>
          <a:prstGeom prst="rect">
            <a:avLst/>
          </a:prstGeom>
        </p:spPr>
      </p:pic>
      <p:pic>
        <p:nvPicPr>
          <p:cNvPr id="16" name="Picture 15"/>
          <p:cNvPicPr>
            <a:picLocks noChangeAspect="1"/>
          </p:cNvPicPr>
          <p:nvPr/>
        </p:nvPicPr>
        <p:blipFill>
          <a:blip r:embed="rId3"/>
          <a:stretch>
            <a:fillRect/>
          </a:stretch>
        </p:blipFill>
        <p:spPr>
          <a:xfrm>
            <a:off x="6294430" y="3204488"/>
            <a:ext cx="1422240" cy="1065307"/>
          </a:xfrm>
          <a:prstGeom prst="rect">
            <a:avLst/>
          </a:prstGeom>
        </p:spPr>
      </p:pic>
      <p:pic>
        <p:nvPicPr>
          <p:cNvPr id="17" name="Picture 16"/>
          <p:cNvPicPr>
            <a:picLocks noChangeAspect="1"/>
          </p:cNvPicPr>
          <p:nvPr/>
        </p:nvPicPr>
        <p:blipFill>
          <a:blip r:embed="rId4"/>
          <a:stretch>
            <a:fillRect/>
          </a:stretch>
        </p:blipFill>
        <p:spPr>
          <a:xfrm>
            <a:off x="3948217" y="1877493"/>
            <a:ext cx="1334136" cy="1049379"/>
          </a:xfrm>
          <a:prstGeom prst="rect">
            <a:avLst/>
          </a:prstGeom>
        </p:spPr>
      </p:pic>
      <p:pic>
        <p:nvPicPr>
          <p:cNvPr id="18" name="Picture 17"/>
          <p:cNvPicPr>
            <a:picLocks noChangeAspect="1"/>
          </p:cNvPicPr>
          <p:nvPr/>
        </p:nvPicPr>
        <p:blipFill>
          <a:blip r:embed="rId5"/>
          <a:stretch>
            <a:fillRect/>
          </a:stretch>
        </p:blipFill>
        <p:spPr>
          <a:xfrm>
            <a:off x="5428259" y="1877493"/>
            <a:ext cx="1765141" cy="1049379"/>
          </a:xfrm>
          <a:prstGeom prst="rect">
            <a:avLst/>
          </a:prstGeom>
        </p:spPr>
      </p:pic>
      <p:pic>
        <p:nvPicPr>
          <p:cNvPr id="19" name="Picture 18"/>
          <p:cNvPicPr>
            <a:picLocks noChangeAspect="1"/>
          </p:cNvPicPr>
          <p:nvPr/>
        </p:nvPicPr>
        <p:blipFill>
          <a:blip r:embed="rId6"/>
          <a:stretch>
            <a:fillRect/>
          </a:stretch>
        </p:blipFill>
        <p:spPr>
          <a:xfrm>
            <a:off x="7193400" y="1877493"/>
            <a:ext cx="1331596" cy="993575"/>
          </a:xfrm>
          <a:prstGeom prst="rect">
            <a:avLst/>
          </a:prstGeom>
        </p:spPr>
      </p:pic>
      <p:sp>
        <p:nvSpPr>
          <p:cNvPr id="11" name="TextBox 10"/>
          <p:cNvSpPr txBox="1"/>
          <p:nvPr/>
        </p:nvSpPr>
        <p:spPr>
          <a:xfrm>
            <a:off x="2852683" y="2077074"/>
            <a:ext cx="466794" cy="369332"/>
          </a:xfrm>
          <a:prstGeom prst="rect">
            <a:avLst/>
          </a:prstGeom>
          <a:noFill/>
        </p:spPr>
        <p:txBody>
          <a:bodyPr wrap="none" rtlCol="0">
            <a:spAutoFit/>
          </a:bodyPr>
          <a:lstStyle/>
          <a:p>
            <a:r>
              <a:rPr lang="en-US"/>
              <a:t>0.5</a:t>
            </a:r>
            <a:endParaRPr lang="en-US" dirty="0"/>
          </a:p>
        </p:txBody>
      </p:sp>
      <p:sp>
        <p:nvSpPr>
          <p:cNvPr id="14" name="TextBox 13"/>
          <p:cNvSpPr txBox="1"/>
          <p:nvPr/>
        </p:nvSpPr>
        <p:spPr>
          <a:xfrm>
            <a:off x="3300398" y="2401691"/>
            <a:ext cx="582211" cy="369332"/>
          </a:xfrm>
          <a:prstGeom prst="rect">
            <a:avLst/>
          </a:prstGeom>
          <a:noFill/>
        </p:spPr>
        <p:txBody>
          <a:bodyPr wrap="none" rtlCol="0">
            <a:spAutoFit/>
          </a:bodyPr>
          <a:lstStyle/>
          <a:p>
            <a:r>
              <a:rPr lang="en-US" dirty="0"/>
              <a:t>0.03</a:t>
            </a:r>
          </a:p>
        </p:txBody>
      </p:sp>
      <p:sp>
        <p:nvSpPr>
          <p:cNvPr id="21" name="TextBox 20"/>
          <p:cNvSpPr txBox="1"/>
          <p:nvPr/>
        </p:nvSpPr>
        <p:spPr>
          <a:xfrm>
            <a:off x="8028681" y="3356886"/>
            <a:ext cx="415498" cy="369332"/>
          </a:xfrm>
          <a:prstGeom prst="rect">
            <a:avLst/>
          </a:prstGeom>
          <a:noFill/>
        </p:spPr>
        <p:txBody>
          <a:bodyPr wrap="none" rtlCol="0">
            <a:spAutoFit/>
          </a:bodyPr>
          <a:lstStyle/>
          <a:p>
            <a:r>
              <a:rPr lang="is-IS" dirty="0"/>
              <a:t>…</a:t>
            </a:r>
            <a:endParaRPr lang="en-US" dirty="0"/>
          </a:p>
        </p:txBody>
      </p:sp>
      <p:pic>
        <p:nvPicPr>
          <p:cNvPr id="22" name="Picture 21"/>
          <p:cNvPicPr>
            <a:picLocks noChangeAspect="1"/>
          </p:cNvPicPr>
          <p:nvPr/>
        </p:nvPicPr>
        <p:blipFill>
          <a:blip r:embed="rId7"/>
          <a:stretch>
            <a:fillRect/>
          </a:stretch>
        </p:blipFill>
        <p:spPr>
          <a:xfrm>
            <a:off x="160840" y="1759951"/>
            <a:ext cx="2106790" cy="1918523"/>
          </a:xfrm>
          <a:prstGeom prst="rect">
            <a:avLst/>
          </a:prstGeom>
        </p:spPr>
      </p:pic>
      <p:cxnSp>
        <p:nvCxnSpPr>
          <p:cNvPr id="23" name="Straight Arrow Connector 22"/>
          <p:cNvCxnSpPr>
            <a:stCxn id="17" idx="1"/>
          </p:cNvCxnSpPr>
          <p:nvPr/>
        </p:nvCxnSpPr>
        <p:spPr>
          <a:xfrm flipH="1">
            <a:off x="2179674" y="2402183"/>
            <a:ext cx="1768543" cy="17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106722" y="3051910"/>
            <a:ext cx="2205933" cy="573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156441" y="2573079"/>
            <a:ext cx="3902443" cy="197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51840" y="3047308"/>
            <a:ext cx="697627" cy="369332"/>
          </a:xfrm>
          <a:prstGeom prst="rect">
            <a:avLst/>
          </a:prstGeom>
          <a:noFill/>
        </p:spPr>
        <p:txBody>
          <a:bodyPr wrap="none" rtlCol="0">
            <a:spAutoFit/>
          </a:bodyPr>
          <a:lstStyle/>
          <a:p>
            <a:r>
              <a:rPr lang="en-US" dirty="0"/>
              <a:t>0.001</a:t>
            </a:r>
          </a:p>
        </p:txBody>
      </p:sp>
      <p:pic>
        <p:nvPicPr>
          <p:cNvPr id="27" name="Picture 26">
            <a:extLst>
              <a:ext uri="{FF2B5EF4-FFF2-40B4-BE49-F238E27FC236}">
                <a16:creationId xmlns:a16="http://schemas.microsoft.com/office/drawing/2014/main" id="{0DE7F2E0-4FE2-F441-9718-17F13FCF34FE}"/>
              </a:ext>
            </a:extLst>
          </p:cNvPr>
          <p:cNvPicPr>
            <a:picLocks noChangeAspect="1"/>
          </p:cNvPicPr>
          <p:nvPr/>
        </p:nvPicPr>
        <p:blipFill>
          <a:blip r:embed="rId8"/>
          <a:stretch>
            <a:fillRect/>
          </a:stretch>
        </p:blipFill>
        <p:spPr>
          <a:xfrm>
            <a:off x="2430255" y="3678474"/>
            <a:ext cx="1791266" cy="1791266"/>
          </a:xfrm>
          <a:prstGeom prst="rect">
            <a:avLst/>
          </a:prstGeom>
        </p:spPr>
      </p:pic>
      <p:sp>
        <p:nvSpPr>
          <p:cNvPr id="28" name="TextBox 27">
            <a:extLst>
              <a:ext uri="{FF2B5EF4-FFF2-40B4-BE49-F238E27FC236}">
                <a16:creationId xmlns:a16="http://schemas.microsoft.com/office/drawing/2014/main" id="{5C47DF1A-225E-3047-9460-85236C67005B}"/>
              </a:ext>
            </a:extLst>
          </p:cNvPr>
          <p:cNvSpPr txBox="1"/>
          <p:nvPr/>
        </p:nvSpPr>
        <p:spPr>
          <a:xfrm>
            <a:off x="4313755" y="4731128"/>
            <a:ext cx="4211241" cy="923330"/>
          </a:xfrm>
          <a:prstGeom prst="rect">
            <a:avLst/>
          </a:prstGeom>
          <a:noFill/>
        </p:spPr>
        <p:txBody>
          <a:bodyPr wrap="square" rtlCol="0">
            <a:spAutoFit/>
          </a:bodyPr>
          <a:lstStyle/>
          <a:p>
            <a:r>
              <a:rPr lang="en-US" dirty="0"/>
              <a:t>Every hypothesis supplies a likelihood… the probability of the data (cricket ball) if that hypothesis is correct</a:t>
            </a:r>
          </a:p>
        </p:txBody>
      </p:sp>
    </p:spTree>
    <p:extLst>
      <p:ext uri="{BB962C8B-B14F-4D97-AF65-F5344CB8AC3E}">
        <p14:creationId xmlns:p14="http://schemas.microsoft.com/office/powerpoint/2010/main" val="197040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FB7D-A76A-CE43-9188-198C054756DE}"/>
              </a:ext>
            </a:extLst>
          </p:cNvPr>
          <p:cNvSpPr>
            <a:spLocks noGrp="1"/>
          </p:cNvSpPr>
          <p:nvPr>
            <p:ph type="title"/>
          </p:nvPr>
        </p:nvSpPr>
        <p:spPr/>
        <p:txBody>
          <a:bodyPr/>
          <a:lstStyle/>
          <a:p>
            <a:r>
              <a:rPr lang="en-US" dirty="0"/>
              <a:t>Prior x Likelihood</a:t>
            </a:r>
          </a:p>
        </p:txBody>
      </p:sp>
      <p:pic>
        <p:nvPicPr>
          <p:cNvPr id="4" name="Picture 3">
            <a:extLst>
              <a:ext uri="{FF2B5EF4-FFF2-40B4-BE49-F238E27FC236}">
                <a16:creationId xmlns:a16="http://schemas.microsoft.com/office/drawing/2014/main" id="{33F86852-EE44-A34C-A119-9E784A13E9CC}"/>
              </a:ext>
            </a:extLst>
          </p:cNvPr>
          <p:cNvPicPr>
            <a:picLocks noChangeAspect="1"/>
          </p:cNvPicPr>
          <p:nvPr/>
        </p:nvPicPr>
        <p:blipFill>
          <a:blip r:embed="rId2"/>
          <a:stretch>
            <a:fillRect/>
          </a:stretch>
        </p:blipFill>
        <p:spPr>
          <a:xfrm>
            <a:off x="2003940" y="2573079"/>
            <a:ext cx="5045448" cy="485658"/>
          </a:xfrm>
          <a:prstGeom prst="rect">
            <a:avLst/>
          </a:prstGeom>
        </p:spPr>
      </p:pic>
      <p:sp>
        <p:nvSpPr>
          <p:cNvPr id="5" name="TextBox 4">
            <a:extLst>
              <a:ext uri="{FF2B5EF4-FFF2-40B4-BE49-F238E27FC236}">
                <a16:creationId xmlns:a16="http://schemas.microsoft.com/office/drawing/2014/main" id="{8DCB1982-B61A-3B4B-ABCC-857A64E62DB4}"/>
              </a:ext>
            </a:extLst>
          </p:cNvPr>
          <p:cNvSpPr txBox="1"/>
          <p:nvPr/>
        </p:nvSpPr>
        <p:spPr>
          <a:xfrm>
            <a:off x="1656417" y="1089540"/>
            <a:ext cx="6264839" cy="646331"/>
          </a:xfrm>
          <a:prstGeom prst="rect">
            <a:avLst/>
          </a:prstGeom>
          <a:noFill/>
        </p:spPr>
        <p:txBody>
          <a:bodyPr wrap="square" rtlCol="0">
            <a:spAutoFit/>
          </a:bodyPr>
          <a:lstStyle/>
          <a:p>
            <a:r>
              <a:rPr lang="en-US" dirty="0"/>
              <a:t>To calculate posterior plausibility,  hypotheses are “scored” by multiplying the prior plausibility by the likelihood of the data</a:t>
            </a:r>
          </a:p>
        </p:txBody>
      </p:sp>
      <p:sp>
        <p:nvSpPr>
          <p:cNvPr id="6" name="TextBox 5">
            <a:extLst>
              <a:ext uri="{FF2B5EF4-FFF2-40B4-BE49-F238E27FC236}">
                <a16:creationId xmlns:a16="http://schemas.microsoft.com/office/drawing/2014/main" id="{96217A94-82F9-5A42-B957-D07F530A76F4}"/>
              </a:ext>
            </a:extLst>
          </p:cNvPr>
          <p:cNvSpPr txBox="1"/>
          <p:nvPr/>
        </p:nvSpPr>
        <p:spPr>
          <a:xfrm>
            <a:off x="489465" y="3707920"/>
            <a:ext cx="3028950" cy="646331"/>
          </a:xfrm>
          <a:prstGeom prst="rect">
            <a:avLst/>
          </a:prstGeom>
          <a:noFill/>
        </p:spPr>
        <p:txBody>
          <a:bodyPr wrap="square" rtlCol="0">
            <a:spAutoFit/>
          </a:bodyPr>
          <a:lstStyle/>
          <a:p>
            <a:r>
              <a:rPr lang="en-US" dirty="0"/>
              <a:t>My posterior belief P(</a:t>
            </a:r>
            <a:r>
              <a:rPr lang="en-US" dirty="0" err="1"/>
              <a:t>h|d</a:t>
            </a:r>
            <a:r>
              <a:rPr lang="en-US" dirty="0"/>
              <a:t>) in h now that I’ve seen data d…</a:t>
            </a:r>
          </a:p>
        </p:txBody>
      </p:sp>
      <p:cxnSp>
        <p:nvCxnSpPr>
          <p:cNvPr id="8" name="Straight Arrow Connector 7">
            <a:extLst>
              <a:ext uri="{FF2B5EF4-FFF2-40B4-BE49-F238E27FC236}">
                <a16:creationId xmlns:a16="http://schemas.microsoft.com/office/drawing/2014/main" id="{B7CB79CC-4AAD-0D4F-81B7-0609285FCC8A}"/>
              </a:ext>
            </a:extLst>
          </p:cNvPr>
          <p:cNvCxnSpPr/>
          <p:nvPr/>
        </p:nvCxnSpPr>
        <p:spPr>
          <a:xfrm flipV="1">
            <a:off x="2881423" y="3147237"/>
            <a:ext cx="0" cy="510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C2E5D8D-8626-BD40-8174-7EED88E2600F}"/>
              </a:ext>
            </a:extLst>
          </p:cNvPr>
          <p:cNvCxnSpPr>
            <a:cxnSpLocks/>
          </p:cNvCxnSpPr>
          <p:nvPr/>
        </p:nvCxnSpPr>
        <p:spPr>
          <a:xfrm flipV="1">
            <a:off x="3724941" y="3147238"/>
            <a:ext cx="0" cy="1467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AF5EC1A-B7AC-5946-AC2C-B65D5B0CED02}"/>
              </a:ext>
            </a:extLst>
          </p:cNvPr>
          <p:cNvSpPr txBox="1"/>
          <p:nvPr/>
        </p:nvSpPr>
        <p:spPr>
          <a:xfrm>
            <a:off x="2491563" y="4740302"/>
            <a:ext cx="2817628" cy="646331"/>
          </a:xfrm>
          <a:prstGeom prst="rect">
            <a:avLst/>
          </a:prstGeom>
          <a:noFill/>
        </p:spPr>
        <p:txBody>
          <a:bodyPr wrap="square" rtlCol="0">
            <a:spAutoFit/>
          </a:bodyPr>
          <a:lstStyle/>
          <a:p>
            <a:r>
              <a:rPr lang="en-US" dirty="0"/>
              <a:t>… is proportional to …</a:t>
            </a:r>
          </a:p>
          <a:p>
            <a:r>
              <a:rPr lang="en-US" dirty="0"/>
              <a:t>(we’ll come back to that)</a:t>
            </a:r>
          </a:p>
        </p:txBody>
      </p:sp>
      <p:cxnSp>
        <p:nvCxnSpPr>
          <p:cNvPr id="12" name="Straight Arrow Connector 11">
            <a:extLst>
              <a:ext uri="{FF2B5EF4-FFF2-40B4-BE49-F238E27FC236}">
                <a16:creationId xmlns:a16="http://schemas.microsoft.com/office/drawing/2014/main" id="{EE50EBF3-DEBF-CC49-B513-B9BD8A7EF2FC}"/>
              </a:ext>
            </a:extLst>
          </p:cNvPr>
          <p:cNvCxnSpPr>
            <a:cxnSpLocks/>
          </p:cNvCxnSpPr>
          <p:nvPr/>
        </p:nvCxnSpPr>
        <p:spPr>
          <a:xfrm flipH="1" flipV="1">
            <a:off x="4977810" y="3189768"/>
            <a:ext cx="662761" cy="942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53672-35C6-5341-B275-8DFC10E62F43}"/>
              </a:ext>
            </a:extLst>
          </p:cNvPr>
          <p:cNvCxnSpPr>
            <a:cxnSpLocks/>
          </p:cNvCxnSpPr>
          <p:nvPr/>
        </p:nvCxnSpPr>
        <p:spPr>
          <a:xfrm flipV="1">
            <a:off x="5640571" y="3143692"/>
            <a:ext cx="714154" cy="98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67F837-0FDC-164D-A920-F3BDE5A08113}"/>
              </a:ext>
            </a:extLst>
          </p:cNvPr>
          <p:cNvSpPr txBox="1"/>
          <p:nvPr/>
        </p:nvSpPr>
        <p:spPr>
          <a:xfrm>
            <a:off x="5181600" y="4215751"/>
            <a:ext cx="3333750" cy="646331"/>
          </a:xfrm>
          <a:prstGeom prst="rect">
            <a:avLst/>
          </a:prstGeom>
          <a:noFill/>
        </p:spPr>
        <p:txBody>
          <a:bodyPr wrap="square" rtlCol="0">
            <a:spAutoFit/>
          </a:bodyPr>
          <a:lstStyle/>
          <a:p>
            <a:r>
              <a:rPr lang="en-US" dirty="0"/>
              <a:t>… the prior belief P(h) multiplied by the likelihood P(</a:t>
            </a:r>
            <a:r>
              <a:rPr lang="en-US" dirty="0" err="1"/>
              <a:t>d|h</a:t>
            </a:r>
            <a:r>
              <a:rPr lang="en-US" dirty="0"/>
              <a:t>)</a:t>
            </a:r>
          </a:p>
        </p:txBody>
      </p:sp>
    </p:spTree>
    <p:extLst>
      <p:ext uri="{BB962C8B-B14F-4D97-AF65-F5344CB8AC3E}">
        <p14:creationId xmlns:p14="http://schemas.microsoft.com/office/powerpoint/2010/main" val="23518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FB7D-A76A-CE43-9188-198C054756DE}"/>
              </a:ext>
            </a:extLst>
          </p:cNvPr>
          <p:cNvSpPr>
            <a:spLocks noGrp="1"/>
          </p:cNvSpPr>
          <p:nvPr>
            <p:ph type="title"/>
          </p:nvPr>
        </p:nvSpPr>
        <p:spPr/>
        <p:txBody>
          <a:bodyPr/>
          <a:lstStyle/>
          <a:p>
            <a:r>
              <a:rPr lang="en-US" dirty="0"/>
              <a:t>Prior x Likelihood</a:t>
            </a:r>
          </a:p>
        </p:txBody>
      </p:sp>
      <p:pic>
        <p:nvPicPr>
          <p:cNvPr id="4" name="Picture 3">
            <a:extLst>
              <a:ext uri="{FF2B5EF4-FFF2-40B4-BE49-F238E27FC236}">
                <a16:creationId xmlns:a16="http://schemas.microsoft.com/office/drawing/2014/main" id="{33F86852-EE44-A34C-A119-9E784A13E9CC}"/>
              </a:ext>
            </a:extLst>
          </p:cNvPr>
          <p:cNvPicPr>
            <a:picLocks noChangeAspect="1"/>
          </p:cNvPicPr>
          <p:nvPr/>
        </p:nvPicPr>
        <p:blipFill>
          <a:blip r:embed="rId2"/>
          <a:stretch>
            <a:fillRect/>
          </a:stretch>
        </p:blipFill>
        <p:spPr>
          <a:xfrm>
            <a:off x="2003940" y="2573079"/>
            <a:ext cx="5045448" cy="485658"/>
          </a:xfrm>
          <a:prstGeom prst="rect">
            <a:avLst/>
          </a:prstGeom>
        </p:spPr>
      </p:pic>
      <p:sp>
        <p:nvSpPr>
          <p:cNvPr id="5" name="TextBox 4">
            <a:extLst>
              <a:ext uri="{FF2B5EF4-FFF2-40B4-BE49-F238E27FC236}">
                <a16:creationId xmlns:a16="http://schemas.microsoft.com/office/drawing/2014/main" id="{8DCB1982-B61A-3B4B-ABCC-857A64E62DB4}"/>
              </a:ext>
            </a:extLst>
          </p:cNvPr>
          <p:cNvSpPr txBox="1"/>
          <p:nvPr/>
        </p:nvSpPr>
        <p:spPr>
          <a:xfrm>
            <a:off x="1656417" y="1089540"/>
            <a:ext cx="6264839" cy="646331"/>
          </a:xfrm>
          <a:prstGeom prst="rect">
            <a:avLst/>
          </a:prstGeom>
          <a:noFill/>
        </p:spPr>
        <p:txBody>
          <a:bodyPr wrap="square" rtlCol="0">
            <a:spAutoFit/>
          </a:bodyPr>
          <a:lstStyle/>
          <a:p>
            <a:r>
              <a:rPr lang="en-US" dirty="0"/>
              <a:t>To calculate posterior plausibility,  hypotheses are “scored” by multiplying the prior plausibility by the likelihood of the data</a:t>
            </a:r>
          </a:p>
        </p:txBody>
      </p:sp>
      <p:cxnSp>
        <p:nvCxnSpPr>
          <p:cNvPr id="8" name="Straight Arrow Connector 7">
            <a:extLst>
              <a:ext uri="{FF2B5EF4-FFF2-40B4-BE49-F238E27FC236}">
                <a16:creationId xmlns:a16="http://schemas.microsoft.com/office/drawing/2014/main" id="{B7CB79CC-4AAD-0D4F-81B7-0609285FCC8A}"/>
              </a:ext>
            </a:extLst>
          </p:cNvPr>
          <p:cNvCxnSpPr>
            <a:cxnSpLocks/>
          </p:cNvCxnSpPr>
          <p:nvPr/>
        </p:nvCxnSpPr>
        <p:spPr>
          <a:xfrm flipV="1">
            <a:off x="2881423" y="3147238"/>
            <a:ext cx="0" cy="967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53672-35C6-5341-B275-8DFC10E62F43}"/>
              </a:ext>
            </a:extLst>
          </p:cNvPr>
          <p:cNvCxnSpPr>
            <a:cxnSpLocks/>
          </p:cNvCxnSpPr>
          <p:nvPr/>
        </p:nvCxnSpPr>
        <p:spPr>
          <a:xfrm flipV="1">
            <a:off x="6354725" y="3143693"/>
            <a:ext cx="0" cy="971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67F837-0FDC-164D-A920-F3BDE5A08113}"/>
              </a:ext>
            </a:extLst>
          </p:cNvPr>
          <p:cNvSpPr txBox="1"/>
          <p:nvPr/>
        </p:nvSpPr>
        <p:spPr>
          <a:xfrm>
            <a:off x="5181600" y="4215751"/>
            <a:ext cx="2665228" cy="923330"/>
          </a:xfrm>
          <a:prstGeom prst="rect">
            <a:avLst/>
          </a:prstGeom>
          <a:noFill/>
        </p:spPr>
        <p:txBody>
          <a:bodyPr wrap="square" rtlCol="0">
            <a:spAutoFit/>
          </a:bodyPr>
          <a:lstStyle/>
          <a:p>
            <a:r>
              <a:rPr lang="en-US" dirty="0"/>
              <a:t>The prior must satisfy the conservation of belief, and must sum to 1</a:t>
            </a:r>
          </a:p>
        </p:txBody>
      </p:sp>
      <p:sp>
        <p:nvSpPr>
          <p:cNvPr id="18" name="TextBox 17">
            <a:extLst>
              <a:ext uri="{FF2B5EF4-FFF2-40B4-BE49-F238E27FC236}">
                <a16:creationId xmlns:a16="http://schemas.microsoft.com/office/drawing/2014/main" id="{5F8F911A-96EE-C74F-A380-37B6D944A0B0}"/>
              </a:ext>
            </a:extLst>
          </p:cNvPr>
          <p:cNvSpPr txBox="1"/>
          <p:nvPr/>
        </p:nvSpPr>
        <p:spPr>
          <a:xfrm>
            <a:off x="1861436" y="4215751"/>
            <a:ext cx="2665228" cy="923330"/>
          </a:xfrm>
          <a:prstGeom prst="rect">
            <a:avLst/>
          </a:prstGeom>
          <a:noFill/>
        </p:spPr>
        <p:txBody>
          <a:bodyPr wrap="square" rtlCol="0">
            <a:spAutoFit/>
          </a:bodyPr>
          <a:lstStyle/>
          <a:p>
            <a:r>
              <a:rPr lang="en-US" dirty="0"/>
              <a:t>The posterior must satisfy the conservation of belief, and must sum to 1</a:t>
            </a:r>
          </a:p>
        </p:txBody>
      </p:sp>
    </p:spTree>
    <p:extLst>
      <p:ext uri="{BB962C8B-B14F-4D97-AF65-F5344CB8AC3E}">
        <p14:creationId xmlns:p14="http://schemas.microsoft.com/office/powerpoint/2010/main" val="15950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FB7D-A76A-CE43-9188-198C054756DE}"/>
              </a:ext>
            </a:extLst>
          </p:cNvPr>
          <p:cNvSpPr>
            <a:spLocks noGrp="1"/>
          </p:cNvSpPr>
          <p:nvPr>
            <p:ph type="title"/>
          </p:nvPr>
        </p:nvSpPr>
        <p:spPr/>
        <p:txBody>
          <a:bodyPr/>
          <a:lstStyle/>
          <a:p>
            <a:r>
              <a:rPr lang="en-US" dirty="0"/>
              <a:t>Bayes’ rule</a:t>
            </a:r>
          </a:p>
        </p:txBody>
      </p:sp>
      <p:cxnSp>
        <p:nvCxnSpPr>
          <p:cNvPr id="14" name="Straight Arrow Connector 13">
            <a:extLst>
              <a:ext uri="{FF2B5EF4-FFF2-40B4-BE49-F238E27FC236}">
                <a16:creationId xmlns:a16="http://schemas.microsoft.com/office/drawing/2014/main" id="{F3753672-35C6-5341-B275-8DFC10E62F43}"/>
              </a:ext>
            </a:extLst>
          </p:cNvPr>
          <p:cNvCxnSpPr>
            <a:cxnSpLocks/>
          </p:cNvCxnSpPr>
          <p:nvPr/>
        </p:nvCxnSpPr>
        <p:spPr>
          <a:xfrm flipV="1">
            <a:off x="6216502" y="3643424"/>
            <a:ext cx="0" cy="758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67F837-0FDC-164D-A920-F3BDE5A08113}"/>
              </a:ext>
            </a:extLst>
          </p:cNvPr>
          <p:cNvSpPr txBox="1"/>
          <p:nvPr/>
        </p:nvSpPr>
        <p:spPr>
          <a:xfrm>
            <a:off x="4277831" y="4488973"/>
            <a:ext cx="3218121" cy="923330"/>
          </a:xfrm>
          <a:prstGeom prst="rect">
            <a:avLst/>
          </a:prstGeom>
          <a:noFill/>
        </p:spPr>
        <p:txBody>
          <a:bodyPr wrap="square" rtlCol="0">
            <a:spAutoFit/>
          </a:bodyPr>
          <a:lstStyle/>
          <a:p>
            <a:r>
              <a:rPr lang="en-US" dirty="0"/>
              <a:t>Conservation of belief means that we have to divide by the sum, taken over all hypotheses</a:t>
            </a:r>
          </a:p>
        </p:txBody>
      </p:sp>
      <p:pic>
        <p:nvPicPr>
          <p:cNvPr id="11" name="Picture 10">
            <a:extLst>
              <a:ext uri="{FF2B5EF4-FFF2-40B4-BE49-F238E27FC236}">
                <a16:creationId xmlns:a16="http://schemas.microsoft.com/office/drawing/2014/main" id="{356FFD40-9D5E-4D40-AE78-7DDF0B2E8C64}"/>
              </a:ext>
            </a:extLst>
          </p:cNvPr>
          <p:cNvPicPr>
            <a:picLocks noChangeAspect="1"/>
          </p:cNvPicPr>
          <p:nvPr/>
        </p:nvPicPr>
        <p:blipFill>
          <a:blip r:embed="rId2"/>
          <a:stretch>
            <a:fillRect/>
          </a:stretch>
        </p:blipFill>
        <p:spPr>
          <a:xfrm>
            <a:off x="2003940" y="2272298"/>
            <a:ext cx="6346012" cy="1151386"/>
          </a:xfrm>
          <a:prstGeom prst="rect">
            <a:avLst/>
          </a:prstGeom>
        </p:spPr>
      </p:pic>
    </p:spTree>
    <p:extLst>
      <p:ext uri="{BB962C8B-B14F-4D97-AF65-F5344CB8AC3E}">
        <p14:creationId xmlns:p14="http://schemas.microsoft.com/office/powerpoint/2010/main" val="162448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FB7D-A76A-CE43-9188-198C054756DE}"/>
              </a:ext>
            </a:extLst>
          </p:cNvPr>
          <p:cNvSpPr>
            <a:spLocks noGrp="1"/>
          </p:cNvSpPr>
          <p:nvPr>
            <p:ph type="title"/>
          </p:nvPr>
        </p:nvSpPr>
        <p:spPr/>
        <p:txBody>
          <a:bodyPr/>
          <a:lstStyle/>
          <a:p>
            <a:r>
              <a:rPr lang="en-US" dirty="0"/>
              <a:t>Bayes’ rule</a:t>
            </a:r>
          </a:p>
        </p:txBody>
      </p:sp>
      <p:cxnSp>
        <p:nvCxnSpPr>
          <p:cNvPr id="14" name="Straight Arrow Connector 13">
            <a:extLst>
              <a:ext uri="{FF2B5EF4-FFF2-40B4-BE49-F238E27FC236}">
                <a16:creationId xmlns:a16="http://schemas.microsoft.com/office/drawing/2014/main" id="{F3753672-35C6-5341-B275-8DFC10E62F43}"/>
              </a:ext>
            </a:extLst>
          </p:cNvPr>
          <p:cNvCxnSpPr>
            <a:cxnSpLocks/>
          </p:cNvCxnSpPr>
          <p:nvPr/>
        </p:nvCxnSpPr>
        <p:spPr>
          <a:xfrm flipV="1">
            <a:off x="5652976" y="3643425"/>
            <a:ext cx="0" cy="46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67F837-0FDC-164D-A920-F3BDE5A08113}"/>
              </a:ext>
            </a:extLst>
          </p:cNvPr>
          <p:cNvSpPr txBox="1"/>
          <p:nvPr/>
        </p:nvSpPr>
        <p:spPr>
          <a:xfrm>
            <a:off x="4054547" y="4139501"/>
            <a:ext cx="3218121" cy="646331"/>
          </a:xfrm>
          <a:prstGeom prst="rect">
            <a:avLst/>
          </a:prstGeom>
          <a:noFill/>
        </p:spPr>
        <p:txBody>
          <a:bodyPr wrap="square" rtlCol="0">
            <a:spAutoFit/>
          </a:bodyPr>
          <a:lstStyle/>
          <a:p>
            <a:r>
              <a:rPr lang="en-US" dirty="0"/>
              <a:t>That big sum is referred to as the probability of the data P(d)</a:t>
            </a:r>
          </a:p>
        </p:txBody>
      </p:sp>
      <p:sp>
        <p:nvSpPr>
          <p:cNvPr id="9" name="TextBox 8">
            <a:extLst>
              <a:ext uri="{FF2B5EF4-FFF2-40B4-BE49-F238E27FC236}">
                <a16:creationId xmlns:a16="http://schemas.microsoft.com/office/drawing/2014/main" id="{4A9FA048-2506-9D48-BBB5-0C1CA6334AE6}"/>
              </a:ext>
            </a:extLst>
          </p:cNvPr>
          <p:cNvSpPr txBox="1"/>
          <p:nvPr/>
        </p:nvSpPr>
        <p:spPr>
          <a:xfrm>
            <a:off x="4054547" y="4913422"/>
            <a:ext cx="3374457" cy="646331"/>
          </a:xfrm>
          <a:prstGeom prst="rect">
            <a:avLst/>
          </a:prstGeom>
          <a:noFill/>
        </p:spPr>
        <p:txBody>
          <a:bodyPr wrap="square" rtlCol="0">
            <a:spAutoFit/>
          </a:bodyPr>
          <a:lstStyle/>
          <a:p>
            <a:r>
              <a:rPr lang="en-US" dirty="0"/>
              <a:t>(still confused? the tutorial exercise will go through this!)</a:t>
            </a:r>
          </a:p>
        </p:txBody>
      </p:sp>
      <p:pic>
        <p:nvPicPr>
          <p:cNvPr id="4" name="Picture 3">
            <a:extLst>
              <a:ext uri="{FF2B5EF4-FFF2-40B4-BE49-F238E27FC236}">
                <a16:creationId xmlns:a16="http://schemas.microsoft.com/office/drawing/2014/main" id="{4B494E49-0122-484A-925F-EA29350E89A0}"/>
              </a:ext>
            </a:extLst>
          </p:cNvPr>
          <p:cNvPicPr>
            <a:picLocks noChangeAspect="1"/>
          </p:cNvPicPr>
          <p:nvPr/>
        </p:nvPicPr>
        <p:blipFill>
          <a:blip r:embed="rId2"/>
          <a:stretch>
            <a:fillRect/>
          </a:stretch>
        </p:blipFill>
        <p:spPr>
          <a:xfrm>
            <a:off x="1972041" y="2251323"/>
            <a:ext cx="5300627" cy="1193335"/>
          </a:xfrm>
          <a:prstGeom prst="rect">
            <a:avLst/>
          </a:prstGeom>
        </p:spPr>
      </p:pic>
    </p:spTree>
    <p:extLst>
      <p:ext uri="{BB962C8B-B14F-4D97-AF65-F5344CB8AC3E}">
        <p14:creationId xmlns:p14="http://schemas.microsoft.com/office/powerpoint/2010/main" val="16542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892965" y="1815229"/>
            <a:ext cx="7358063" cy="685550"/>
          </a:xfrm>
          <a:prstGeom prst="rect">
            <a:avLst/>
          </a:prstGeom>
        </p:spPr>
        <p:txBody>
          <a:bodyPr/>
          <a:lstStyle/>
          <a:p>
            <a:pPr algn="ctr"/>
            <a:r>
              <a:rPr lang="en-AU" dirty="0"/>
              <a:t>Bayesian models of cognition</a:t>
            </a:r>
            <a:endParaRPr dirty="0"/>
          </a:p>
        </p:txBody>
      </p:sp>
      <p:sp>
        <p:nvSpPr>
          <p:cNvPr id="2" name="TextBox 1">
            <a:extLst>
              <a:ext uri="{FF2B5EF4-FFF2-40B4-BE49-F238E27FC236}">
                <a16:creationId xmlns:a16="http://schemas.microsoft.com/office/drawing/2014/main" id="{C403B956-5699-1948-97CE-26ED9D4A225C}"/>
              </a:ext>
            </a:extLst>
          </p:cNvPr>
          <p:cNvSpPr txBox="1"/>
          <p:nvPr/>
        </p:nvSpPr>
        <p:spPr>
          <a:xfrm>
            <a:off x="1721920" y="2394456"/>
            <a:ext cx="5700150" cy="369332"/>
          </a:xfrm>
          <a:prstGeom prst="rect">
            <a:avLst/>
          </a:prstGeom>
          <a:noFill/>
        </p:spPr>
        <p:txBody>
          <a:bodyPr wrap="none" rtlCol="0">
            <a:spAutoFit/>
          </a:bodyPr>
          <a:lstStyle/>
          <a:p>
            <a:r>
              <a:rPr lang="en-US" dirty="0"/>
              <a:t>Example1: When is a coincidence more than a coincidence?</a:t>
            </a:r>
          </a:p>
        </p:txBody>
      </p:sp>
      <p:pic>
        <p:nvPicPr>
          <p:cNvPr id="4" name="Picture 3">
            <a:extLst>
              <a:ext uri="{FF2B5EF4-FFF2-40B4-BE49-F238E27FC236}">
                <a16:creationId xmlns:a16="http://schemas.microsoft.com/office/drawing/2014/main" id="{6A2B2E63-1121-CB4F-A1A9-09CE929CBE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3667" y="2941733"/>
            <a:ext cx="4576656" cy="2601468"/>
          </a:xfrm>
          <a:prstGeom prst="rect">
            <a:avLst/>
          </a:prstGeom>
        </p:spPr>
      </p:pic>
    </p:spTree>
    <p:extLst>
      <p:ext uri="{BB962C8B-B14F-4D97-AF65-F5344CB8AC3E}">
        <p14:creationId xmlns:p14="http://schemas.microsoft.com/office/powerpoint/2010/main" val="250737206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21F2-DCB3-2549-B181-2B6A0A04E24A}"/>
              </a:ext>
            </a:extLst>
          </p:cNvPr>
          <p:cNvSpPr>
            <a:spLocks noGrp="1"/>
          </p:cNvSpPr>
          <p:nvPr>
            <p:ph type="title"/>
          </p:nvPr>
        </p:nvSpPr>
        <p:spPr/>
        <p:txBody>
          <a:bodyPr>
            <a:normAutofit fontScale="90000"/>
          </a:bodyPr>
          <a:lstStyle/>
          <a:p>
            <a:r>
              <a:rPr lang="en-US" dirty="0"/>
              <a:t>Mere coincidence? Or something else?</a:t>
            </a:r>
          </a:p>
        </p:txBody>
      </p:sp>
      <p:sp>
        <p:nvSpPr>
          <p:cNvPr id="4" name="TextBox 3">
            <a:extLst>
              <a:ext uri="{FF2B5EF4-FFF2-40B4-BE49-F238E27FC236}">
                <a16:creationId xmlns:a16="http://schemas.microsoft.com/office/drawing/2014/main" id="{1908ED58-6E78-8B40-90B0-AF85F845B5C5}"/>
              </a:ext>
            </a:extLst>
          </p:cNvPr>
          <p:cNvSpPr txBox="1"/>
          <p:nvPr/>
        </p:nvSpPr>
        <p:spPr>
          <a:xfrm>
            <a:off x="3898899" y="2354537"/>
            <a:ext cx="2441390" cy="1015663"/>
          </a:xfrm>
          <a:prstGeom prst="rect">
            <a:avLst/>
          </a:prstGeom>
          <a:noFill/>
        </p:spPr>
        <p:txBody>
          <a:bodyPr wrap="square" rtlCol="0">
            <a:spAutoFit/>
          </a:bodyPr>
          <a:lstStyle/>
          <a:p>
            <a:r>
              <a:rPr lang="en-US" sz="2000" dirty="0"/>
              <a:t>You flip a coin 10 times and it comes up heads every time</a:t>
            </a:r>
          </a:p>
        </p:txBody>
      </p:sp>
      <p:sp>
        <p:nvSpPr>
          <p:cNvPr id="5" name="TextBox 4">
            <a:extLst>
              <a:ext uri="{FF2B5EF4-FFF2-40B4-BE49-F238E27FC236}">
                <a16:creationId xmlns:a16="http://schemas.microsoft.com/office/drawing/2014/main" id="{50D45028-21E5-E949-973D-E973430FC2C9}"/>
              </a:ext>
            </a:extLst>
          </p:cNvPr>
          <p:cNvSpPr txBox="1"/>
          <p:nvPr/>
        </p:nvSpPr>
        <p:spPr>
          <a:xfrm>
            <a:off x="2726611" y="1207009"/>
            <a:ext cx="2701174" cy="1015663"/>
          </a:xfrm>
          <a:prstGeom prst="rect">
            <a:avLst/>
          </a:prstGeom>
          <a:noFill/>
        </p:spPr>
        <p:txBody>
          <a:bodyPr wrap="square" rtlCol="0">
            <a:spAutoFit/>
          </a:bodyPr>
          <a:lstStyle/>
          <a:p>
            <a:r>
              <a:rPr lang="en-US" sz="2000" dirty="0"/>
              <a:t>You are travelling overseas and meet your next door neighbor </a:t>
            </a:r>
          </a:p>
        </p:txBody>
      </p:sp>
      <p:sp>
        <p:nvSpPr>
          <p:cNvPr id="6" name="TextBox 5">
            <a:extLst>
              <a:ext uri="{FF2B5EF4-FFF2-40B4-BE49-F238E27FC236}">
                <a16:creationId xmlns:a16="http://schemas.microsoft.com/office/drawing/2014/main" id="{E2CF8D43-4464-D34E-B3FB-3E763B8335B2}"/>
              </a:ext>
            </a:extLst>
          </p:cNvPr>
          <p:cNvSpPr txBox="1"/>
          <p:nvPr/>
        </p:nvSpPr>
        <p:spPr>
          <a:xfrm>
            <a:off x="2726611" y="5169357"/>
            <a:ext cx="3024515" cy="1015663"/>
          </a:xfrm>
          <a:prstGeom prst="rect">
            <a:avLst/>
          </a:prstGeom>
          <a:noFill/>
        </p:spPr>
        <p:txBody>
          <a:bodyPr wrap="square" rtlCol="0">
            <a:spAutoFit/>
          </a:bodyPr>
          <a:lstStyle/>
          <a:p>
            <a:r>
              <a:rPr lang="en-US" sz="2000" dirty="0"/>
              <a:t>Five people are having a conversation and they were all born on a Monday</a:t>
            </a:r>
          </a:p>
        </p:txBody>
      </p:sp>
      <p:sp>
        <p:nvSpPr>
          <p:cNvPr id="7" name="TextBox 6">
            <a:extLst>
              <a:ext uri="{FF2B5EF4-FFF2-40B4-BE49-F238E27FC236}">
                <a16:creationId xmlns:a16="http://schemas.microsoft.com/office/drawing/2014/main" id="{DCF11136-7AAB-B04D-8990-D42E6948C95A}"/>
              </a:ext>
            </a:extLst>
          </p:cNvPr>
          <p:cNvSpPr txBox="1"/>
          <p:nvPr/>
        </p:nvSpPr>
        <p:spPr>
          <a:xfrm>
            <a:off x="4028304" y="3637313"/>
            <a:ext cx="2311985" cy="1323439"/>
          </a:xfrm>
          <a:prstGeom prst="rect">
            <a:avLst/>
          </a:prstGeom>
          <a:noFill/>
        </p:spPr>
        <p:txBody>
          <a:bodyPr wrap="square" rtlCol="0">
            <a:spAutoFit/>
          </a:bodyPr>
          <a:lstStyle/>
          <a:p>
            <a:r>
              <a:rPr lang="en-US" sz="2000" dirty="0"/>
              <a:t>A stage magician flips a coin10 times and it comes up heads every time</a:t>
            </a:r>
          </a:p>
        </p:txBody>
      </p:sp>
      <p:pic>
        <p:nvPicPr>
          <p:cNvPr id="9" name="Picture 8">
            <a:extLst>
              <a:ext uri="{FF2B5EF4-FFF2-40B4-BE49-F238E27FC236}">
                <a16:creationId xmlns:a16="http://schemas.microsoft.com/office/drawing/2014/main" id="{404BEF22-030F-444E-8176-2354353EF9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0884" y="3610708"/>
            <a:ext cx="2213245" cy="2192215"/>
          </a:xfrm>
          <a:prstGeom prst="rect">
            <a:avLst/>
          </a:prstGeom>
        </p:spPr>
      </p:pic>
      <p:pic>
        <p:nvPicPr>
          <p:cNvPr id="11" name="Picture 10">
            <a:extLst>
              <a:ext uri="{FF2B5EF4-FFF2-40B4-BE49-F238E27FC236}">
                <a16:creationId xmlns:a16="http://schemas.microsoft.com/office/drawing/2014/main" id="{640FBD32-C32F-D248-95AB-5017B4710C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7061" y="1426257"/>
            <a:ext cx="2255410" cy="1708924"/>
          </a:xfrm>
          <a:prstGeom prst="rect">
            <a:avLst/>
          </a:prstGeom>
        </p:spPr>
      </p:pic>
      <p:pic>
        <p:nvPicPr>
          <p:cNvPr id="13" name="Picture 12">
            <a:extLst>
              <a:ext uri="{FF2B5EF4-FFF2-40B4-BE49-F238E27FC236}">
                <a16:creationId xmlns:a16="http://schemas.microsoft.com/office/drawing/2014/main" id="{64A34811-C22B-5A49-8CF4-AC89D93D21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63" y="4156502"/>
            <a:ext cx="2150409" cy="2025710"/>
          </a:xfrm>
          <a:prstGeom prst="rect">
            <a:avLst/>
          </a:prstGeom>
        </p:spPr>
      </p:pic>
      <p:pic>
        <p:nvPicPr>
          <p:cNvPr id="15" name="Picture 14">
            <a:extLst>
              <a:ext uri="{FF2B5EF4-FFF2-40B4-BE49-F238E27FC236}">
                <a16:creationId xmlns:a16="http://schemas.microsoft.com/office/drawing/2014/main" id="{246CDCA1-20B9-4449-A0FB-2DCD565649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063" y="1243776"/>
            <a:ext cx="2129112" cy="2025379"/>
          </a:xfrm>
          <a:prstGeom prst="rect">
            <a:avLst/>
          </a:prstGeom>
        </p:spPr>
      </p:pic>
    </p:spTree>
    <p:extLst>
      <p:ext uri="{BB962C8B-B14F-4D97-AF65-F5344CB8AC3E}">
        <p14:creationId xmlns:p14="http://schemas.microsoft.com/office/powerpoint/2010/main" val="14502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Coincidences model</a:t>
            </a:r>
          </a:p>
        </p:txBody>
      </p:sp>
      <p:sp>
        <p:nvSpPr>
          <p:cNvPr id="3" name="TextBox 2">
            <a:extLst>
              <a:ext uri="{FF2B5EF4-FFF2-40B4-BE49-F238E27FC236}">
                <a16:creationId xmlns:a16="http://schemas.microsoft.com/office/drawing/2014/main" id="{0607C79B-B38C-484E-909A-6A53905A2DF3}"/>
              </a:ext>
            </a:extLst>
          </p:cNvPr>
          <p:cNvSpPr txBox="1"/>
          <p:nvPr/>
        </p:nvSpPr>
        <p:spPr>
          <a:xfrm>
            <a:off x="3107176" y="1022343"/>
            <a:ext cx="2929648" cy="369332"/>
          </a:xfrm>
          <a:prstGeom prst="rect">
            <a:avLst/>
          </a:prstGeom>
          <a:noFill/>
        </p:spPr>
        <p:txBody>
          <a:bodyPr wrap="none" rtlCol="0">
            <a:spAutoFit/>
          </a:bodyPr>
          <a:lstStyle/>
          <a:p>
            <a:r>
              <a:rPr lang="en-US" dirty="0"/>
              <a:t>(Griffiths &amp; Tenenbaum 2007)</a:t>
            </a:r>
          </a:p>
        </p:txBody>
      </p:sp>
      <p:sp>
        <p:nvSpPr>
          <p:cNvPr id="4" name="TextBox 3">
            <a:extLst>
              <a:ext uri="{FF2B5EF4-FFF2-40B4-BE49-F238E27FC236}">
                <a16:creationId xmlns:a16="http://schemas.microsoft.com/office/drawing/2014/main" id="{4634B285-EBDA-1C4A-BF2C-3495427052FF}"/>
              </a:ext>
            </a:extLst>
          </p:cNvPr>
          <p:cNvSpPr txBox="1"/>
          <p:nvPr/>
        </p:nvSpPr>
        <p:spPr>
          <a:xfrm>
            <a:off x="2180493" y="2070465"/>
            <a:ext cx="5351850" cy="461665"/>
          </a:xfrm>
          <a:prstGeom prst="rect">
            <a:avLst/>
          </a:prstGeom>
          <a:noFill/>
        </p:spPr>
        <p:txBody>
          <a:bodyPr wrap="none" rtlCol="0">
            <a:spAutoFit/>
          </a:bodyPr>
          <a:lstStyle/>
          <a:p>
            <a:r>
              <a:rPr lang="en-US" sz="2400" dirty="0"/>
              <a:t>Argues that we evaluate two hypotheses: </a:t>
            </a:r>
          </a:p>
        </p:txBody>
      </p:sp>
      <p:sp>
        <p:nvSpPr>
          <p:cNvPr id="5" name="TextBox 4">
            <a:extLst>
              <a:ext uri="{FF2B5EF4-FFF2-40B4-BE49-F238E27FC236}">
                <a16:creationId xmlns:a16="http://schemas.microsoft.com/office/drawing/2014/main" id="{D32C8959-BD9C-3E4E-86EE-259081621488}"/>
              </a:ext>
            </a:extLst>
          </p:cNvPr>
          <p:cNvSpPr txBox="1"/>
          <p:nvPr/>
        </p:nvSpPr>
        <p:spPr>
          <a:xfrm>
            <a:off x="2895599" y="2737229"/>
            <a:ext cx="4149969" cy="1200329"/>
          </a:xfrm>
          <a:prstGeom prst="rect">
            <a:avLst/>
          </a:prstGeom>
          <a:noFill/>
        </p:spPr>
        <p:txBody>
          <a:bodyPr wrap="square" rtlCol="0">
            <a:spAutoFit/>
          </a:bodyPr>
          <a:lstStyle/>
          <a:p>
            <a:r>
              <a:rPr lang="en-US" sz="2400" dirty="0"/>
              <a:t>h</a:t>
            </a:r>
            <a:r>
              <a:rPr lang="en-US" sz="2400" baseline="-25000" dirty="0"/>
              <a:t>1</a:t>
            </a:r>
            <a:r>
              <a:rPr lang="en-US" sz="2400" dirty="0"/>
              <a:t>: the observations are due to chance outcomes from an unstructured process</a:t>
            </a:r>
          </a:p>
        </p:txBody>
      </p:sp>
      <p:sp>
        <p:nvSpPr>
          <p:cNvPr id="7" name="TextBox 6">
            <a:extLst>
              <a:ext uri="{FF2B5EF4-FFF2-40B4-BE49-F238E27FC236}">
                <a16:creationId xmlns:a16="http://schemas.microsoft.com/office/drawing/2014/main" id="{9916E1A5-639C-B54F-AB06-655F562CAD6D}"/>
              </a:ext>
            </a:extLst>
          </p:cNvPr>
          <p:cNvSpPr txBox="1"/>
          <p:nvPr/>
        </p:nvSpPr>
        <p:spPr>
          <a:xfrm>
            <a:off x="2895598" y="4262846"/>
            <a:ext cx="4149969" cy="830997"/>
          </a:xfrm>
          <a:prstGeom prst="rect">
            <a:avLst/>
          </a:prstGeom>
          <a:noFill/>
        </p:spPr>
        <p:txBody>
          <a:bodyPr wrap="square" rtlCol="0">
            <a:spAutoFit/>
          </a:bodyPr>
          <a:lstStyle/>
          <a:p>
            <a:r>
              <a:rPr lang="en-US" sz="2400" dirty="0"/>
              <a:t>h</a:t>
            </a:r>
            <a:r>
              <a:rPr lang="en-US" sz="2400" baseline="-25000" dirty="0"/>
              <a:t>2</a:t>
            </a:r>
            <a:r>
              <a:rPr lang="en-US" sz="2400" dirty="0"/>
              <a:t>: the observations are the product of a structured process</a:t>
            </a:r>
          </a:p>
        </p:txBody>
      </p:sp>
    </p:spTree>
    <p:extLst>
      <p:ext uri="{BB962C8B-B14F-4D97-AF65-F5344CB8AC3E}">
        <p14:creationId xmlns:p14="http://schemas.microsoft.com/office/powerpoint/2010/main" val="339615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A9C-BB27-1147-AAD5-FEB79C63C07A}"/>
              </a:ext>
            </a:extLst>
          </p:cNvPr>
          <p:cNvSpPr>
            <a:spLocks noGrp="1"/>
          </p:cNvSpPr>
          <p:nvPr>
            <p:ph type="title"/>
          </p:nvPr>
        </p:nvSpPr>
        <p:spPr/>
        <p:txBody>
          <a:bodyPr>
            <a:normAutofit/>
          </a:bodyPr>
          <a:lstStyle/>
          <a:p>
            <a:r>
              <a:rPr lang="en-US" dirty="0"/>
              <a:t>Why do networks get this wrong?</a:t>
            </a:r>
          </a:p>
        </p:txBody>
      </p:sp>
      <p:sp>
        <p:nvSpPr>
          <p:cNvPr id="10" name="TextBox 9">
            <a:extLst>
              <a:ext uri="{FF2B5EF4-FFF2-40B4-BE49-F238E27FC236}">
                <a16:creationId xmlns:a16="http://schemas.microsoft.com/office/drawing/2014/main" id="{F6E0DC12-6DAF-D14A-B04C-5712E0DF781E}"/>
              </a:ext>
            </a:extLst>
          </p:cNvPr>
          <p:cNvSpPr txBox="1"/>
          <p:nvPr/>
        </p:nvSpPr>
        <p:spPr>
          <a:xfrm>
            <a:off x="1207980" y="4951093"/>
            <a:ext cx="2648410" cy="646331"/>
          </a:xfrm>
          <a:prstGeom prst="rect">
            <a:avLst/>
          </a:prstGeom>
          <a:noFill/>
        </p:spPr>
        <p:txBody>
          <a:bodyPr wrap="square" rtlCol="0">
            <a:spAutoFit/>
          </a:bodyPr>
          <a:lstStyle/>
          <a:p>
            <a:r>
              <a:rPr lang="en-US" dirty="0"/>
              <a:t>A goat being held by a child is labelled a “dog”</a:t>
            </a:r>
          </a:p>
        </p:txBody>
      </p:sp>
      <p:pic>
        <p:nvPicPr>
          <p:cNvPr id="5" name="Picture 4">
            <a:extLst>
              <a:ext uri="{FF2B5EF4-FFF2-40B4-BE49-F238E27FC236}">
                <a16:creationId xmlns:a16="http://schemas.microsoft.com/office/drawing/2014/main" id="{35774618-3052-F940-9328-9AA8E688CB23}"/>
              </a:ext>
            </a:extLst>
          </p:cNvPr>
          <p:cNvPicPr>
            <a:picLocks noChangeAspect="1"/>
          </p:cNvPicPr>
          <p:nvPr/>
        </p:nvPicPr>
        <p:blipFill>
          <a:blip r:embed="rId2"/>
          <a:stretch>
            <a:fillRect/>
          </a:stretch>
        </p:blipFill>
        <p:spPr>
          <a:xfrm>
            <a:off x="944685" y="1572893"/>
            <a:ext cx="3175000" cy="3378200"/>
          </a:xfrm>
          <a:prstGeom prst="rect">
            <a:avLst/>
          </a:prstGeom>
        </p:spPr>
      </p:pic>
      <p:pic>
        <p:nvPicPr>
          <p:cNvPr id="11" name="Picture 10">
            <a:extLst>
              <a:ext uri="{FF2B5EF4-FFF2-40B4-BE49-F238E27FC236}">
                <a16:creationId xmlns:a16="http://schemas.microsoft.com/office/drawing/2014/main" id="{F9B403FD-D8B6-ED45-8D3D-04FC58543DCB}"/>
              </a:ext>
            </a:extLst>
          </p:cNvPr>
          <p:cNvPicPr>
            <a:picLocks noChangeAspect="1"/>
          </p:cNvPicPr>
          <p:nvPr/>
        </p:nvPicPr>
        <p:blipFill>
          <a:blip r:embed="rId3"/>
          <a:stretch>
            <a:fillRect/>
          </a:stretch>
        </p:blipFill>
        <p:spPr>
          <a:xfrm>
            <a:off x="4379545" y="1572893"/>
            <a:ext cx="4051839" cy="3225264"/>
          </a:xfrm>
          <a:prstGeom prst="rect">
            <a:avLst/>
          </a:prstGeom>
        </p:spPr>
      </p:pic>
      <p:sp>
        <p:nvSpPr>
          <p:cNvPr id="12" name="TextBox 11">
            <a:extLst>
              <a:ext uri="{FF2B5EF4-FFF2-40B4-BE49-F238E27FC236}">
                <a16:creationId xmlns:a16="http://schemas.microsoft.com/office/drawing/2014/main" id="{D9C3E155-3774-9848-8143-2E0E601640B7}"/>
              </a:ext>
            </a:extLst>
          </p:cNvPr>
          <p:cNvSpPr txBox="1"/>
          <p:nvPr/>
        </p:nvSpPr>
        <p:spPr>
          <a:xfrm>
            <a:off x="5498626" y="4956609"/>
            <a:ext cx="2648410" cy="646331"/>
          </a:xfrm>
          <a:prstGeom prst="rect">
            <a:avLst/>
          </a:prstGeom>
          <a:noFill/>
        </p:spPr>
        <p:txBody>
          <a:bodyPr wrap="square" rtlCol="0">
            <a:spAutoFit/>
          </a:bodyPr>
          <a:lstStyle/>
          <a:p>
            <a:r>
              <a:rPr lang="en-US" dirty="0"/>
              <a:t>Goats in trees become birds or giraffes</a:t>
            </a:r>
          </a:p>
        </p:txBody>
      </p:sp>
      <p:sp>
        <p:nvSpPr>
          <p:cNvPr id="7" name="Rectangle 6">
            <a:extLst>
              <a:ext uri="{FF2B5EF4-FFF2-40B4-BE49-F238E27FC236}">
                <a16:creationId xmlns:a16="http://schemas.microsoft.com/office/drawing/2014/main" id="{A2AB0AD0-4B30-8848-8E18-EAE680EA7EB8}"/>
              </a:ext>
            </a:extLst>
          </p:cNvPr>
          <p:cNvSpPr/>
          <p:nvPr/>
        </p:nvSpPr>
        <p:spPr>
          <a:xfrm>
            <a:off x="750277" y="6388655"/>
            <a:ext cx="8124093" cy="369332"/>
          </a:xfrm>
          <a:prstGeom prst="rect">
            <a:avLst/>
          </a:prstGeom>
        </p:spPr>
        <p:txBody>
          <a:bodyPr wrap="square">
            <a:spAutoFit/>
          </a:bodyPr>
          <a:lstStyle/>
          <a:p>
            <a:r>
              <a:rPr lang="en-US" dirty="0"/>
              <a:t>http://</a:t>
            </a:r>
            <a:r>
              <a:rPr lang="en-US" dirty="0" err="1"/>
              <a:t>aiweirdness.com</a:t>
            </a:r>
            <a:r>
              <a:rPr lang="en-US" dirty="0"/>
              <a:t>/post/171451900302/do-neural-nets-dream-of-electric-sheep</a:t>
            </a:r>
          </a:p>
        </p:txBody>
      </p:sp>
    </p:spTree>
    <p:extLst>
      <p:ext uri="{BB962C8B-B14F-4D97-AF65-F5344CB8AC3E}">
        <p14:creationId xmlns:p14="http://schemas.microsoft.com/office/powerpoint/2010/main" val="3863552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Coincidences model</a:t>
            </a:r>
          </a:p>
        </p:txBody>
      </p:sp>
      <p:sp>
        <p:nvSpPr>
          <p:cNvPr id="3" name="TextBox 2">
            <a:extLst>
              <a:ext uri="{FF2B5EF4-FFF2-40B4-BE49-F238E27FC236}">
                <a16:creationId xmlns:a16="http://schemas.microsoft.com/office/drawing/2014/main" id="{0607C79B-B38C-484E-909A-6A53905A2DF3}"/>
              </a:ext>
            </a:extLst>
          </p:cNvPr>
          <p:cNvSpPr txBox="1"/>
          <p:nvPr/>
        </p:nvSpPr>
        <p:spPr>
          <a:xfrm>
            <a:off x="3107176" y="1022343"/>
            <a:ext cx="2929648" cy="369332"/>
          </a:xfrm>
          <a:prstGeom prst="rect">
            <a:avLst/>
          </a:prstGeom>
          <a:noFill/>
        </p:spPr>
        <p:txBody>
          <a:bodyPr wrap="none" rtlCol="0">
            <a:spAutoFit/>
          </a:bodyPr>
          <a:lstStyle/>
          <a:p>
            <a:r>
              <a:rPr lang="en-US" dirty="0"/>
              <a:t>(Griffiths &amp; Tenenbaum 2007)</a:t>
            </a:r>
          </a:p>
        </p:txBody>
      </p:sp>
      <p:pic>
        <p:nvPicPr>
          <p:cNvPr id="6" name="Picture 5">
            <a:extLst>
              <a:ext uri="{FF2B5EF4-FFF2-40B4-BE49-F238E27FC236}">
                <a16:creationId xmlns:a16="http://schemas.microsoft.com/office/drawing/2014/main" id="{FC122AB6-C45F-BC41-AE33-13C6EADA78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57046" y="1864225"/>
            <a:ext cx="4297828" cy="4121976"/>
          </a:xfrm>
          <a:prstGeom prst="rect">
            <a:avLst/>
          </a:prstGeom>
        </p:spPr>
      </p:pic>
      <p:sp>
        <p:nvSpPr>
          <p:cNvPr id="4" name="TextBox 3">
            <a:extLst>
              <a:ext uri="{FF2B5EF4-FFF2-40B4-BE49-F238E27FC236}">
                <a16:creationId xmlns:a16="http://schemas.microsoft.com/office/drawing/2014/main" id="{F150CE3C-4282-7640-9392-B635C557B4B4}"/>
              </a:ext>
            </a:extLst>
          </p:cNvPr>
          <p:cNvSpPr txBox="1"/>
          <p:nvPr/>
        </p:nvSpPr>
        <p:spPr>
          <a:xfrm>
            <a:off x="844062" y="4385796"/>
            <a:ext cx="1570892" cy="646331"/>
          </a:xfrm>
          <a:prstGeom prst="rect">
            <a:avLst/>
          </a:prstGeom>
          <a:noFill/>
        </p:spPr>
        <p:txBody>
          <a:bodyPr wrap="square" rtlCol="0">
            <a:spAutoFit/>
          </a:bodyPr>
          <a:lstStyle/>
          <a:p>
            <a:r>
              <a:rPr lang="en-US" dirty="0"/>
              <a:t>(logarithm of) the prior odds</a:t>
            </a:r>
          </a:p>
        </p:txBody>
      </p:sp>
      <p:sp>
        <p:nvSpPr>
          <p:cNvPr id="7" name="TextBox 6">
            <a:extLst>
              <a:ext uri="{FF2B5EF4-FFF2-40B4-BE49-F238E27FC236}">
                <a16:creationId xmlns:a16="http://schemas.microsoft.com/office/drawing/2014/main" id="{303B2AE5-2662-DD4B-AB74-3C439264A671}"/>
              </a:ext>
            </a:extLst>
          </p:cNvPr>
          <p:cNvSpPr txBox="1"/>
          <p:nvPr/>
        </p:nvSpPr>
        <p:spPr>
          <a:xfrm>
            <a:off x="6290750" y="1734914"/>
            <a:ext cx="1915403" cy="646331"/>
          </a:xfrm>
          <a:prstGeom prst="rect">
            <a:avLst/>
          </a:prstGeom>
          <a:noFill/>
        </p:spPr>
        <p:txBody>
          <a:bodyPr wrap="square" rtlCol="0">
            <a:spAutoFit/>
          </a:bodyPr>
          <a:lstStyle/>
          <a:p>
            <a:r>
              <a:rPr lang="en-US" dirty="0"/>
              <a:t>(logarithm of) the posterior odds</a:t>
            </a:r>
          </a:p>
        </p:txBody>
      </p:sp>
    </p:spTree>
    <p:extLst>
      <p:ext uri="{BB962C8B-B14F-4D97-AF65-F5344CB8AC3E}">
        <p14:creationId xmlns:p14="http://schemas.microsoft.com/office/powerpoint/2010/main" val="422149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Coincidences in space</a:t>
            </a:r>
          </a:p>
        </p:txBody>
      </p:sp>
      <p:pic>
        <p:nvPicPr>
          <p:cNvPr id="5" name="Picture 4">
            <a:extLst>
              <a:ext uri="{FF2B5EF4-FFF2-40B4-BE49-F238E27FC236}">
                <a16:creationId xmlns:a16="http://schemas.microsoft.com/office/drawing/2014/main" id="{A35ACF38-5BB4-5D49-9BC6-CFAC9D12A6F9}"/>
              </a:ext>
            </a:extLst>
          </p:cNvPr>
          <p:cNvPicPr>
            <a:picLocks noChangeAspect="1"/>
          </p:cNvPicPr>
          <p:nvPr/>
        </p:nvPicPr>
        <p:blipFill>
          <a:blip r:embed="rId2"/>
          <a:stretch>
            <a:fillRect/>
          </a:stretch>
        </p:blipFill>
        <p:spPr>
          <a:xfrm>
            <a:off x="1679640" y="2666999"/>
            <a:ext cx="2855072" cy="3293491"/>
          </a:xfrm>
          <a:prstGeom prst="rect">
            <a:avLst/>
          </a:prstGeom>
        </p:spPr>
      </p:pic>
      <p:pic>
        <p:nvPicPr>
          <p:cNvPr id="7" name="Picture 6">
            <a:extLst>
              <a:ext uri="{FF2B5EF4-FFF2-40B4-BE49-F238E27FC236}">
                <a16:creationId xmlns:a16="http://schemas.microsoft.com/office/drawing/2014/main" id="{DF3AA679-8C4E-AE44-A579-3A2E427B6D5B}"/>
              </a:ext>
            </a:extLst>
          </p:cNvPr>
          <p:cNvPicPr>
            <a:picLocks noChangeAspect="1"/>
          </p:cNvPicPr>
          <p:nvPr/>
        </p:nvPicPr>
        <p:blipFill>
          <a:blip r:embed="rId3"/>
          <a:stretch>
            <a:fillRect/>
          </a:stretch>
        </p:blipFill>
        <p:spPr>
          <a:xfrm>
            <a:off x="4486411" y="2665187"/>
            <a:ext cx="3100826" cy="3295303"/>
          </a:xfrm>
          <a:prstGeom prst="rect">
            <a:avLst/>
          </a:prstGeom>
        </p:spPr>
      </p:pic>
      <p:sp>
        <p:nvSpPr>
          <p:cNvPr id="8" name="TextBox 7">
            <a:extLst>
              <a:ext uri="{FF2B5EF4-FFF2-40B4-BE49-F238E27FC236}">
                <a16:creationId xmlns:a16="http://schemas.microsoft.com/office/drawing/2014/main" id="{BEC43F52-6272-AC47-A802-2B7DDA5FCE46}"/>
              </a:ext>
            </a:extLst>
          </p:cNvPr>
          <p:cNvSpPr txBox="1"/>
          <p:nvPr/>
        </p:nvSpPr>
        <p:spPr>
          <a:xfrm>
            <a:off x="2316480" y="2120594"/>
            <a:ext cx="4520340" cy="369332"/>
          </a:xfrm>
          <a:prstGeom prst="rect">
            <a:avLst/>
          </a:prstGeom>
          <a:noFill/>
        </p:spPr>
        <p:txBody>
          <a:bodyPr wrap="none" rtlCol="0">
            <a:spAutoFit/>
          </a:bodyPr>
          <a:lstStyle/>
          <a:p>
            <a:r>
              <a:rPr lang="en-US" dirty="0"/>
              <a:t>When is spatial clustering “mere coincidence”?</a:t>
            </a:r>
          </a:p>
        </p:txBody>
      </p:sp>
    </p:spTree>
    <p:extLst>
      <p:ext uri="{BB962C8B-B14F-4D97-AF65-F5344CB8AC3E}">
        <p14:creationId xmlns:p14="http://schemas.microsoft.com/office/powerpoint/2010/main" val="432265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DE1800-A070-A443-B79F-ED79CC069E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2092" y="1969476"/>
            <a:ext cx="8651908" cy="1559169"/>
          </a:xfrm>
          <a:prstGeom prst="rect">
            <a:avLst/>
          </a:prstGeom>
        </p:spPr>
      </p:pic>
      <p:sp>
        <p:nvSpPr>
          <p:cNvPr id="2" name="TextBox 1">
            <a:extLst>
              <a:ext uri="{FF2B5EF4-FFF2-40B4-BE49-F238E27FC236}">
                <a16:creationId xmlns:a16="http://schemas.microsoft.com/office/drawing/2014/main" id="{1E68084F-A7E4-3F42-B6AB-674E4061D28E}"/>
              </a:ext>
            </a:extLst>
          </p:cNvPr>
          <p:cNvSpPr txBox="1"/>
          <p:nvPr/>
        </p:nvSpPr>
        <p:spPr>
          <a:xfrm>
            <a:off x="1171695" y="1488830"/>
            <a:ext cx="3924023" cy="369332"/>
          </a:xfrm>
          <a:prstGeom prst="rect">
            <a:avLst/>
          </a:prstGeom>
          <a:noFill/>
        </p:spPr>
        <p:txBody>
          <a:bodyPr wrap="none" rtlCol="0">
            <a:spAutoFit/>
          </a:bodyPr>
          <a:lstStyle/>
          <a:p>
            <a:r>
              <a:rPr lang="en-US" dirty="0"/>
              <a:t>Increasing the total number of points….</a:t>
            </a:r>
          </a:p>
        </p:txBody>
      </p:sp>
      <p:sp>
        <p:nvSpPr>
          <p:cNvPr id="4" name="TextBox 3">
            <a:extLst>
              <a:ext uri="{FF2B5EF4-FFF2-40B4-BE49-F238E27FC236}">
                <a16:creationId xmlns:a16="http://schemas.microsoft.com/office/drawing/2014/main" id="{331F4550-F2E2-8341-8FC0-791DD82A60F8}"/>
              </a:ext>
            </a:extLst>
          </p:cNvPr>
          <p:cNvSpPr txBox="1"/>
          <p:nvPr/>
        </p:nvSpPr>
        <p:spPr>
          <a:xfrm>
            <a:off x="5819072" y="1488830"/>
            <a:ext cx="859531" cy="369332"/>
          </a:xfrm>
          <a:prstGeom prst="rect">
            <a:avLst/>
          </a:prstGeom>
          <a:noFill/>
        </p:spPr>
        <p:txBody>
          <a:bodyPr wrap="none" rtlCol="0">
            <a:spAutoFit/>
          </a:bodyPr>
          <a:lstStyle/>
          <a:p>
            <a:r>
              <a:rPr lang="en-US" dirty="0"/>
              <a:t>Human</a:t>
            </a:r>
          </a:p>
        </p:txBody>
      </p:sp>
      <p:sp>
        <p:nvSpPr>
          <p:cNvPr id="5" name="TextBox 4">
            <a:extLst>
              <a:ext uri="{FF2B5EF4-FFF2-40B4-BE49-F238E27FC236}">
                <a16:creationId xmlns:a16="http://schemas.microsoft.com/office/drawing/2014/main" id="{CEBBF47A-7335-234C-B20D-0286547C99B3}"/>
              </a:ext>
            </a:extLst>
          </p:cNvPr>
          <p:cNvSpPr txBox="1"/>
          <p:nvPr/>
        </p:nvSpPr>
        <p:spPr>
          <a:xfrm>
            <a:off x="7436856" y="1488830"/>
            <a:ext cx="769763" cy="369332"/>
          </a:xfrm>
          <a:prstGeom prst="rect">
            <a:avLst/>
          </a:prstGeom>
          <a:noFill/>
        </p:spPr>
        <p:txBody>
          <a:bodyPr wrap="none" rtlCol="0">
            <a:spAutoFit/>
          </a:bodyPr>
          <a:lstStyle/>
          <a:p>
            <a:r>
              <a:rPr lang="en-US" dirty="0"/>
              <a:t>Model</a:t>
            </a:r>
          </a:p>
        </p:txBody>
      </p:sp>
      <p:pic>
        <p:nvPicPr>
          <p:cNvPr id="6" name="Picture 5">
            <a:extLst>
              <a:ext uri="{FF2B5EF4-FFF2-40B4-BE49-F238E27FC236}">
                <a16:creationId xmlns:a16="http://schemas.microsoft.com/office/drawing/2014/main" id="{A8E277E2-E7CA-9E45-B25E-CFA59A2408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092" y="4454879"/>
            <a:ext cx="8405911" cy="1651426"/>
          </a:xfrm>
          <a:prstGeom prst="rect">
            <a:avLst/>
          </a:prstGeom>
        </p:spPr>
      </p:pic>
      <p:sp>
        <p:nvSpPr>
          <p:cNvPr id="7" name="TextBox 6">
            <a:extLst>
              <a:ext uri="{FF2B5EF4-FFF2-40B4-BE49-F238E27FC236}">
                <a16:creationId xmlns:a16="http://schemas.microsoft.com/office/drawing/2014/main" id="{8DA64B52-1554-3B4D-92F4-94A0BFB0DE34}"/>
              </a:ext>
            </a:extLst>
          </p:cNvPr>
          <p:cNvSpPr txBox="1"/>
          <p:nvPr/>
        </p:nvSpPr>
        <p:spPr>
          <a:xfrm>
            <a:off x="1463778" y="4085547"/>
            <a:ext cx="3623556" cy="369332"/>
          </a:xfrm>
          <a:prstGeom prst="rect">
            <a:avLst/>
          </a:prstGeom>
          <a:noFill/>
        </p:spPr>
        <p:txBody>
          <a:bodyPr wrap="none" rtlCol="0">
            <a:spAutoFit/>
          </a:bodyPr>
          <a:lstStyle/>
          <a:p>
            <a:r>
              <a:rPr lang="en-US" dirty="0"/>
              <a:t>Changing the proportion of points…</a:t>
            </a:r>
          </a:p>
        </p:txBody>
      </p:sp>
      <p:sp>
        <p:nvSpPr>
          <p:cNvPr id="8" name="TextBox 7">
            <a:extLst>
              <a:ext uri="{FF2B5EF4-FFF2-40B4-BE49-F238E27FC236}">
                <a16:creationId xmlns:a16="http://schemas.microsoft.com/office/drawing/2014/main" id="{8FC11BF5-003D-A24F-B5CA-2AEF260D158E}"/>
              </a:ext>
            </a:extLst>
          </p:cNvPr>
          <p:cNvSpPr txBox="1"/>
          <p:nvPr/>
        </p:nvSpPr>
        <p:spPr>
          <a:xfrm>
            <a:off x="5888944" y="4067907"/>
            <a:ext cx="859531" cy="369332"/>
          </a:xfrm>
          <a:prstGeom prst="rect">
            <a:avLst/>
          </a:prstGeom>
          <a:noFill/>
        </p:spPr>
        <p:txBody>
          <a:bodyPr wrap="none" rtlCol="0">
            <a:spAutoFit/>
          </a:bodyPr>
          <a:lstStyle/>
          <a:p>
            <a:r>
              <a:rPr lang="en-US" dirty="0"/>
              <a:t>Human</a:t>
            </a:r>
          </a:p>
        </p:txBody>
      </p:sp>
      <p:sp>
        <p:nvSpPr>
          <p:cNvPr id="9" name="TextBox 8">
            <a:extLst>
              <a:ext uri="{FF2B5EF4-FFF2-40B4-BE49-F238E27FC236}">
                <a16:creationId xmlns:a16="http://schemas.microsoft.com/office/drawing/2014/main" id="{A41BB472-C7A1-6749-8588-1742EF3EFE73}"/>
              </a:ext>
            </a:extLst>
          </p:cNvPr>
          <p:cNvSpPr txBox="1"/>
          <p:nvPr/>
        </p:nvSpPr>
        <p:spPr>
          <a:xfrm>
            <a:off x="7506728" y="4067907"/>
            <a:ext cx="769763" cy="369332"/>
          </a:xfrm>
          <a:prstGeom prst="rect">
            <a:avLst/>
          </a:prstGeom>
          <a:noFill/>
        </p:spPr>
        <p:txBody>
          <a:bodyPr wrap="none" rtlCol="0">
            <a:spAutoFit/>
          </a:bodyPr>
          <a:lstStyle/>
          <a:p>
            <a:r>
              <a:rPr lang="en-US" dirty="0"/>
              <a:t>Model</a:t>
            </a:r>
          </a:p>
        </p:txBody>
      </p:sp>
      <p:sp>
        <p:nvSpPr>
          <p:cNvPr id="11" name="Title 1">
            <a:extLst>
              <a:ext uri="{FF2B5EF4-FFF2-40B4-BE49-F238E27FC236}">
                <a16:creationId xmlns:a16="http://schemas.microsoft.com/office/drawing/2014/main" id="{6F8541E5-D55A-824B-ADAB-E7DEF69D58D2}"/>
              </a:ext>
            </a:extLst>
          </p:cNvPr>
          <p:cNvSpPr>
            <a:spLocks noGrp="1"/>
          </p:cNvSpPr>
          <p:nvPr>
            <p:ph type="title"/>
          </p:nvPr>
        </p:nvSpPr>
        <p:spPr>
          <a:xfrm>
            <a:off x="628650" y="365127"/>
            <a:ext cx="7886700" cy="841882"/>
          </a:xfrm>
        </p:spPr>
        <p:txBody>
          <a:bodyPr/>
          <a:lstStyle/>
          <a:p>
            <a:r>
              <a:rPr lang="en-US" dirty="0"/>
              <a:t>Coincidences in space</a:t>
            </a:r>
          </a:p>
        </p:txBody>
      </p:sp>
    </p:spTree>
    <p:extLst>
      <p:ext uri="{BB962C8B-B14F-4D97-AF65-F5344CB8AC3E}">
        <p14:creationId xmlns:p14="http://schemas.microsoft.com/office/powerpoint/2010/main" val="30804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DE1800-A070-A443-B79F-ED79CC069E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922" y="1887417"/>
            <a:ext cx="8536221" cy="1629507"/>
          </a:xfrm>
          <a:prstGeom prst="rect">
            <a:avLst/>
          </a:prstGeom>
        </p:spPr>
      </p:pic>
      <p:sp>
        <p:nvSpPr>
          <p:cNvPr id="3" name="TextBox 2">
            <a:extLst>
              <a:ext uri="{FF2B5EF4-FFF2-40B4-BE49-F238E27FC236}">
                <a16:creationId xmlns:a16="http://schemas.microsoft.com/office/drawing/2014/main" id="{1FC7153F-A26B-7747-A464-CED9E3CE867B}"/>
              </a:ext>
            </a:extLst>
          </p:cNvPr>
          <p:cNvSpPr txBox="1"/>
          <p:nvPr/>
        </p:nvSpPr>
        <p:spPr>
          <a:xfrm>
            <a:off x="1840185" y="1515291"/>
            <a:ext cx="2811988" cy="369332"/>
          </a:xfrm>
          <a:prstGeom prst="rect">
            <a:avLst/>
          </a:prstGeom>
          <a:noFill/>
        </p:spPr>
        <p:txBody>
          <a:bodyPr wrap="none" rtlCol="0">
            <a:spAutoFit/>
          </a:bodyPr>
          <a:lstStyle/>
          <a:p>
            <a:r>
              <a:rPr lang="en-US" dirty="0"/>
              <a:t>Moving the points around…</a:t>
            </a:r>
          </a:p>
        </p:txBody>
      </p:sp>
      <p:sp>
        <p:nvSpPr>
          <p:cNvPr id="4" name="TextBox 3">
            <a:extLst>
              <a:ext uri="{FF2B5EF4-FFF2-40B4-BE49-F238E27FC236}">
                <a16:creationId xmlns:a16="http://schemas.microsoft.com/office/drawing/2014/main" id="{4A7BB7D9-CEB8-904B-ABD6-A2E948950B5B}"/>
              </a:ext>
            </a:extLst>
          </p:cNvPr>
          <p:cNvSpPr txBox="1"/>
          <p:nvPr/>
        </p:nvSpPr>
        <p:spPr>
          <a:xfrm>
            <a:off x="5884516" y="1503678"/>
            <a:ext cx="859531" cy="369332"/>
          </a:xfrm>
          <a:prstGeom prst="rect">
            <a:avLst/>
          </a:prstGeom>
          <a:noFill/>
        </p:spPr>
        <p:txBody>
          <a:bodyPr wrap="none" rtlCol="0">
            <a:spAutoFit/>
          </a:bodyPr>
          <a:lstStyle/>
          <a:p>
            <a:r>
              <a:rPr lang="en-US" dirty="0"/>
              <a:t>Human</a:t>
            </a:r>
          </a:p>
        </p:txBody>
      </p:sp>
      <p:sp>
        <p:nvSpPr>
          <p:cNvPr id="5" name="TextBox 4">
            <a:extLst>
              <a:ext uri="{FF2B5EF4-FFF2-40B4-BE49-F238E27FC236}">
                <a16:creationId xmlns:a16="http://schemas.microsoft.com/office/drawing/2014/main" id="{120FF8E8-28C0-0A4E-92F2-98D48E66C5FD}"/>
              </a:ext>
            </a:extLst>
          </p:cNvPr>
          <p:cNvSpPr txBox="1"/>
          <p:nvPr/>
        </p:nvSpPr>
        <p:spPr>
          <a:xfrm>
            <a:off x="7591508" y="1515291"/>
            <a:ext cx="769763" cy="369332"/>
          </a:xfrm>
          <a:prstGeom prst="rect">
            <a:avLst/>
          </a:prstGeom>
          <a:noFill/>
        </p:spPr>
        <p:txBody>
          <a:bodyPr wrap="none" rtlCol="0">
            <a:spAutoFit/>
          </a:bodyPr>
          <a:lstStyle/>
          <a:p>
            <a:r>
              <a:rPr lang="en-US" dirty="0"/>
              <a:t>Model</a:t>
            </a:r>
          </a:p>
        </p:txBody>
      </p:sp>
      <p:pic>
        <p:nvPicPr>
          <p:cNvPr id="6" name="Picture 5">
            <a:extLst>
              <a:ext uri="{FF2B5EF4-FFF2-40B4-BE49-F238E27FC236}">
                <a16:creationId xmlns:a16="http://schemas.microsoft.com/office/drawing/2014/main" id="{9715AD74-E298-FA45-B495-096562EB12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8922" y="4413794"/>
            <a:ext cx="8685940" cy="1732057"/>
          </a:xfrm>
          <a:prstGeom prst="rect">
            <a:avLst/>
          </a:prstGeom>
        </p:spPr>
      </p:pic>
      <p:sp>
        <p:nvSpPr>
          <p:cNvPr id="7" name="TextBox 6">
            <a:extLst>
              <a:ext uri="{FF2B5EF4-FFF2-40B4-BE49-F238E27FC236}">
                <a16:creationId xmlns:a16="http://schemas.microsoft.com/office/drawing/2014/main" id="{35CC89FF-B585-CF42-B86B-6BAD53E23AA7}"/>
              </a:ext>
            </a:extLst>
          </p:cNvPr>
          <p:cNvSpPr txBox="1"/>
          <p:nvPr/>
        </p:nvSpPr>
        <p:spPr>
          <a:xfrm>
            <a:off x="1858930" y="4088396"/>
            <a:ext cx="2316853" cy="369332"/>
          </a:xfrm>
          <a:prstGeom prst="rect">
            <a:avLst/>
          </a:prstGeom>
          <a:noFill/>
        </p:spPr>
        <p:txBody>
          <a:bodyPr wrap="none" rtlCol="0">
            <a:spAutoFit/>
          </a:bodyPr>
          <a:lstStyle/>
          <a:p>
            <a:r>
              <a:rPr lang="en-US" dirty="0"/>
              <a:t>Changing the spread…</a:t>
            </a:r>
          </a:p>
        </p:txBody>
      </p:sp>
      <p:sp>
        <p:nvSpPr>
          <p:cNvPr id="8" name="TextBox 7">
            <a:extLst>
              <a:ext uri="{FF2B5EF4-FFF2-40B4-BE49-F238E27FC236}">
                <a16:creationId xmlns:a16="http://schemas.microsoft.com/office/drawing/2014/main" id="{0F9E582C-01AC-1647-9209-49E21A76EFE1}"/>
              </a:ext>
            </a:extLst>
          </p:cNvPr>
          <p:cNvSpPr txBox="1"/>
          <p:nvPr/>
        </p:nvSpPr>
        <p:spPr>
          <a:xfrm>
            <a:off x="5915396" y="4103077"/>
            <a:ext cx="859531" cy="369332"/>
          </a:xfrm>
          <a:prstGeom prst="rect">
            <a:avLst/>
          </a:prstGeom>
          <a:noFill/>
        </p:spPr>
        <p:txBody>
          <a:bodyPr wrap="none" rtlCol="0">
            <a:spAutoFit/>
          </a:bodyPr>
          <a:lstStyle/>
          <a:p>
            <a:r>
              <a:rPr lang="en-US" dirty="0"/>
              <a:t>Human</a:t>
            </a:r>
          </a:p>
        </p:txBody>
      </p:sp>
      <p:sp>
        <p:nvSpPr>
          <p:cNvPr id="9" name="TextBox 8">
            <a:extLst>
              <a:ext uri="{FF2B5EF4-FFF2-40B4-BE49-F238E27FC236}">
                <a16:creationId xmlns:a16="http://schemas.microsoft.com/office/drawing/2014/main" id="{8D02A276-3FE0-884C-8BEF-61918046A917}"/>
              </a:ext>
            </a:extLst>
          </p:cNvPr>
          <p:cNvSpPr txBox="1"/>
          <p:nvPr/>
        </p:nvSpPr>
        <p:spPr>
          <a:xfrm>
            <a:off x="7562762" y="4103077"/>
            <a:ext cx="769763" cy="369332"/>
          </a:xfrm>
          <a:prstGeom prst="rect">
            <a:avLst/>
          </a:prstGeom>
          <a:noFill/>
        </p:spPr>
        <p:txBody>
          <a:bodyPr wrap="none" rtlCol="0">
            <a:spAutoFit/>
          </a:bodyPr>
          <a:lstStyle/>
          <a:p>
            <a:r>
              <a:rPr lang="en-US" dirty="0"/>
              <a:t>Model</a:t>
            </a:r>
          </a:p>
        </p:txBody>
      </p:sp>
      <p:sp>
        <p:nvSpPr>
          <p:cNvPr id="11" name="Title 1">
            <a:extLst>
              <a:ext uri="{FF2B5EF4-FFF2-40B4-BE49-F238E27FC236}">
                <a16:creationId xmlns:a16="http://schemas.microsoft.com/office/drawing/2014/main" id="{8C03BA76-6B7A-5045-A549-B3C817ABD765}"/>
              </a:ext>
            </a:extLst>
          </p:cNvPr>
          <p:cNvSpPr>
            <a:spLocks noGrp="1"/>
          </p:cNvSpPr>
          <p:nvPr>
            <p:ph type="title"/>
          </p:nvPr>
        </p:nvSpPr>
        <p:spPr>
          <a:xfrm>
            <a:off x="628650" y="365127"/>
            <a:ext cx="7886700" cy="841882"/>
          </a:xfrm>
        </p:spPr>
        <p:txBody>
          <a:bodyPr/>
          <a:lstStyle/>
          <a:p>
            <a:r>
              <a:rPr lang="en-US" dirty="0"/>
              <a:t>Coincidences in space</a:t>
            </a:r>
          </a:p>
        </p:txBody>
      </p:sp>
    </p:spTree>
    <p:extLst>
      <p:ext uri="{BB962C8B-B14F-4D97-AF65-F5344CB8AC3E}">
        <p14:creationId xmlns:p14="http://schemas.microsoft.com/office/powerpoint/2010/main" val="295086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7C2B-B1C3-0241-B495-3BC68614A230}"/>
              </a:ext>
            </a:extLst>
          </p:cNvPr>
          <p:cNvSpPr>
            <a:spLocks noGrp="1"/>
          </p:cNvSpPr>
          <p:nvPr>
            <p:ph type="title"/>
          </p:nvPr>
        </p:nvSpPr>
        <p:spPr/>
        <p:txBody>
          <a:bodyPr/>
          <a:lstStyle/>
          <a:p>
            <a:r>
              <a:rPr lang="en-US" dirty="0"/>
              <a:t>Coincidences in time</a:t>
            </a:r>
          </a:p>
        </p:txBody>
      </p:sp>
      <p:pic>
        <p:nvPicPr>
          <p:cNvPr id="3" name="Picture 2">
            <a:extLst>
              <a:ext uri="{FF2B5EF4-FFF2-40B4-BE49-F238E27FC236}">
                <a16:creationId xmlns:a16="http://schemas.microsoft.com/office/drawing/2014/main" id="{644D13E1-983D-A44A-A7B9-1F3E535F3D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22057" y="1429747"/>
            <a:ext cx="6321943" cy="4291115"/>
          </a:xfrm>
          <a:prstGeom prst="rect">
            <a:avLst/>
          </a:prstGeom>
        </p:spPr>
      </p:pic>
      <p:pic>
        <p:nvPicPr>
          <p:cNvPr id="4" name="Picture 3">
            <a:extLst>
              <a:ext uri="{FF2B5EF4-FFF2-40B4-BE49-F238E27FC236}">
                <a16:creationId xmlns:a16="http://schemas.microsoft.com/office/drawing/2014/main" id="{0ED2844A-B249-9A4D-90BF-39AA51DC03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62" t="-3104"/>
          <a:stretch/>
        </p:blipFill>
        <p:spPr>
          <a:xfrm>
            <a:off x="140680" y="1642954"/>
            <a:ext cx="2698478" cy="1024801"/>
          </a:xfrm>
          <a:prstGeom prst="rect">
            <a:avLst/>
          </a:prstGeom>
        </p:spPr>
      </p:pic>
      <p:pic>
        <p:nvPicPr>
          <p:cNvPr id="6" name="Picture 5">
            <a:extLst>
              <a:ext uri="{FF2B5EF4-FFF2-40B4-BE49-F238E27FC236}">
                <a16:creationId xmlns:a16="http://schemas.microsoft.com/office/drawing/2014/main" id="{62253C8B-C291-B441-87E8-D5670EB676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769" y="2667755"/>
            <a:ext cx="2575388" cy="1036738"/>
          </a:xfrm>
          <a:prstGeom prst="rect">
            <a:avLst/>
          </a:prstGeom>
        </p:spPr>
      </p:pic>
      <p:sp>
        <p:nvSpPr>
          <p:cNvPr id="7" name="Rounded Rectangle 6">
            <a:extLst>
              <a:ext uri="{FF2B5EF4-FFF2-40B4-BE49-F238E27FC236}">
                <a16:creationId xmlns:a16="http://schemas.microsoft.com/office/drawing/2014/main" id="{8D5CF4ED-DA41-674E-A892-DEA01ACD837A}"/>
              </a:ext>
            </a:extLst>
          </p:cNvPr>
          <p:cNvSpPr/>
          <p:nvPr/>
        </p:nvSpPr>
        <p:spPr>
          <a:xfrm>
            <a:off x="199293" y="1512277"/>
            <a:ext cx="2639864" cy="219221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55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0A4F-0318-D943-9DFD-C9037DA206D9}"/>
              </a:ext>
            </a:extLst>
          </p:cNvPr>
          <p:cNvSpPr>
            <a:spLocks noGrp="1"/>
          </p:cNvSpPr>
          <p:nvPr>
            <p:ph type="title"/>
          </p:nvPr>
        </p:nvSpPr>
        <p:spPr/>
        <p:txBody>
          <a:bodyPr/>
          <a:lstStyle/>
          <a:p>
            <a:r>
              <a:rPr lang="en-US" dirty="0"/>
              <a:t>But it’s complicated…</a:t>
            </a:r>
          </a:p>
        </p:txBody>
      </p:sp>
      <p:sp>
        <p:nvSpPr>
          <p:cNvPr id="3" name="TextBox 2">
            <a:extLst>
              <a:ext uri="{FF2B5EF4-FFF2-40B4-BE49-F238E27FC236}">
                <a16:creationId xmlns:a16="http://schemas.microsoft.com/office/drawing/2014/main" id="{60430DE8-4943-A948-9CAD-70765F6584A4}"/>
              </a:ext>
            </a:extLst>
          </p:cNvPr>
          <p:cNvSpPr txBox="1"/>
          <p:nvPr/>
        </p:nvSpPr>
        <p:spPr>
          <a:xfrm>
            <a:off x="3481754" y="1022343"/>
            <a:ext cx="1967205" cy="369332"/>
          </a:xfrm>
          <a:prstGeom prst="rect">
            <a:avLst/>
          </a:prstGeom>
          <a:noFill/>
        </p:spPr>
        <p:txBody>
          <a:bodyPr wrap="none" rtlCol="0">
            <a:spAutoFit/>
          </a:bodyPr>
          <a:lstStyle/>
          <a:p>
            <a:r>
              <a:rPr lang="en-US" dirty="0"/>
              <a:t>(Tauber et al 2017)</a:t>
            </a:r>
          </a:p>
        </p:txBody>
      </p:sp>
      <p:sp>
        <p:nvSpPr>
          <p:cNvPr id="4" name="TextBox 3">
            <a:extLst>
              <a:ext uri="{FF2B5EF4-FFF2-40B4-BE49-F238E27FC236}">
                <a16:creationId xmlns:a16="http://schemas.microsoft.com/office/drawing/2014/main" id="{AB093138-CF4F-2640-9526-D1D6B94F50C3}"/>
              </a:ext>
            </a:extLst>
          </p:cNvPr>
          <p:cNvSpPr txBox="1"/>
          <p:nvPr/>
        </p:nvSpPr>
        <p:spPr>
          <a:xfrm>
            <a:off x="1242646" y="2227384"/>
            <a:ext cx="6881447" cy="2585323"/>
          </a:xfrm>
          <a:prstGeom prst="rect">
            <a:avLst/>
          </a:prstGeom>
          <a:noFill/>
        </p:spPr>
        <p:txBody>
          <a:bodyPr wrap="square" rtlCol="0">
            <a:spAutoFit/>
          </a:bodyPr>
          <a:lstStyle/>
          <a:p>
            <a:r>
              <a:rPr lang="en-AU" i="1" dirty="0"/>
              <a:t>A group of scientists investigating genetic engineering have conducted a series of experiments testing drugs that influence the development of rat </a:t>
            </a:r>
            <a:r>
              <a:rPr lang="en-AU" i="1" dirty="0" err="1"/>
              <a:t>fetuses</a:t>
            </a:r>
            <a:r>
              <a:rPr lang="en-AU" i="1" dirty="0"/>
              <a:t>.  All of these drugs are supposed to affect the sex chromosome: they are intended to affect whether rats are born male or female. The scientists tested this claim by producing 100 baby rats from mothers treated with the drugs. Under normal circumstances, male and female rats are equally likely to be born. The results of these experiments are shown below: The identities of the drugs are concealed with numbers, but you are given the number of times male or female rats were produced by mothers treated with each drug.</a:t>
            </a:r>
            <a:endParaRPr lang="en-US" i="1" dirty="0"/>
          </a:p>
        </p:txBody>
      </p:sp>
    </p:spTree>
    <p:extLst>
      <p:ext uri="{BB962C8B-B14F-4D97-AF65-F5344CB8AC3E}">
        <p14:creationId xmlns:p14="http://schemas.microsoft.com/office/powerpoint/2010/main" val="1444000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0A4F-0318-D943-9DFD-C9037DA206D9}"/>
              </a:ext>
            </a:extLst>
          </p:cNvPr>
          <p:cNvSpPr>
            <a:spLocks noGrp="1"/>
          </p:cNvSpPr>
          <p:nvPr>
            <p:ph type="title"/>
          </p:nvPr>
        </p:nvSpPr>
        <p:spPr/>
        <p:txBody>
          <a:bodyPr/>
          <a:lstStyle/>
          <a:p>
            <a:r>
              <a:rPr lang="en-US" dirty="0"/>
              <a:t>But it’s complicated…</a:t>
            </a:r>
          </a:p>
        </p:txBody>
      </p:sp>
      <p:sp>
        <p:nvSpPr>
          <p:cNvPr id="3" name="TextBox 2">
            <a:extLst>
              <a:ext uri="{FF2B5EF4-FFF2-40B4-BE49-F238E27FC236}">
                <a16:creationId xmlns:a16="http://schemas.microsoft.com/office/drawing/2014/main" id="{60430DE8-4943-A948-9CAD-70765F6584A4}"/>
              </a:ext>
            </a:extLst>
          </p:cNvPr>
          <p:cNvSpPr txBox="1"/>
          <p:nvPr/>
        </p:nvSpPr>
        <p:spPr>
          <a:xfrm>
            <a:off x="3481754" y="1022343"/>
            <a:ext cx="1967205" cy="369332"/>
          </a:xfrm>
          <a:prstGeom prst="rect">
            <a:avLst/>
          </a:prstGeom>
          <a:noFill/>
        </p:spPr>
        <p:txBody>
          <a:bodyPr wrap="none" rtlCol="0">
            <a:spAutoFit/>
          </a:bodyPr>
          <a:lstStyle/>
          <a:p>
            <a:r>
              <a:rPr lang="en-US" dirty="0"/>
              <a:t>(Tauber et al 2017)</a:t>
            </a:r>
          </a:p>
        </p:txBody>
      </p:sp>
      <p:pic>
        <p:nvPicPr>
          <p:cNvPr id="5" name="Picture 4">
            <a:extLst>
              <a:ext uri="{FF2B5EF4-FFF2-40B4-BE49-F238E27FC236}">
                <a16:creationId xmlns:a16="http://schemas.microsoft.com/office/drawing/2014/main" id="{2C214055-CDD4-1545-A0CD-18398726719D}"/>
              </a:ext>
            </a:extLst>
          </p:cNvPr>
          <p:cNvPicPr>
            <a:picLocks noChangeAspect="1"/>
          </p:cNvPicPr>
          <p:nvPr/>
        </p:nvPicPr>
        <p:blipFill>
          <a:blip r:embed="rId2"/>
          <a:stretch>
            <a:fillRect/>
          </a:stretch>
        </p:blipFill>
        <p:spPr>
          <a:xfrm>
            <a:off x="306755" y="3114920"/>
            <a:ext cx="3911600" cy="2832100"/>
          </a:xfrm>
          <a:prstGeom prst="rect">
            <a:avLst/>
          </a:prstGeom>
        </p:spPr>
      </p:pic>
      <p:pic>
        <p:nvPicPr>
          <p:cNvPr id="7" name="Picture 6">
            <a:extLst>
              <a:ext uri="{FF2B5EF4-FFF2-40B4-BE49-F238E27FC236}">
                <a16:creationId xmlns:a16="http://schemas.microsoft.com/office/drawing/2014/main" id="{57A456E0-EDDB-2044-A865-2DC034B90968}"/>
              </a:ext>
            </a:extLst>
          </p:cNvPr>
          <p:cNvPicPr>
            <a:picLocks noChangeAspect="1"/>
          </p:cNvPicPr>
          <p:nvPr/>
        </p:nvPicPr>
        <p:blipFill>
          <a:blip r:embed="rId3"/>
          <a:stretch>
            <a:fillRect/>
          </a:stretch>
        </p:blipFill>
        <p:spPr>
          <a:xfrm>
            <a:off x="4465356" y="3114920"/>
            <a:ext cx="3784600" cy="2971800"/>
          </a:xfrm>
          <a:prstGeom prst="rect">
            <a:avLst/>
          </a:prstGeom>
        </p:spPr>
      </p:pic>
      <p:sp>
        <p:nvSpPr>
          <p:cNvPr id="8" name="TextBox 7">
            <a:extLst>
              <a:ext uri="{FF2B5EF4-FFF2-40B4-BE49-F238E27FC236}">
                <a16:creationId xmlns:a16="http://schemas.microsoft.com/office/drawing/2014/main" id="{ACBF0BBB-B0FA-2E49-9A41-557817581205}"/>
              </a:ext>
            </a:extLst>
          </p:cNvPr>
          <p:cNvSpPr txBox="1"/>
          <p:nvPr/>
        </p:nvSpPr>
        <p:spPr>
          <a:xfrm>
            <a:off x="936711" y="2006559"/>
            <a:ext cx="3528645" cy="923330"/>
          </a:xfrm>
          <a:prstGeom prst="rect">
            <a:avLst/>
          </a:prstGeom>
          <a:noFill/>
        </p:spPr>
        <p:txBody>
          <a:bodyPr wrap="square" rtlCol="0">
            <a:spAutoFit/>
          </a:bodyPr>
          <a:lstStyle/>
          <a:p>
            <a:r>
              <a:rPr lang="en-US" dirty="0"/>
              <a:t>If people used the “optimal” statistical model to update data curves should look like this…</a:t>
            </a:r>
          </a:p>
        </p:txBody>
      </p:sp>
      <p:sp>
        <p:nvSpPr>
          <p:cNvPr id="9" name="TextBox 8">
            <a:extLst>
              <a:ext uri="{FF2B5EF4-FFF2-40B4-BE49-F238E27FC236}">
                <a16:creationId xmlns:a16="http://schemas.microsoft.com/office/drawing/2014/main" id="{1C05DE85-9199-F74D-8994-2C369CF23F19}"/>
              </a:ext>
            </a:extLst>
          </p:cNvPr>
          <p:cNvSpPr txBox="1"/>
          <p:nvPr/>
        </p:nvSpPr>
        <p:spPr>
          <a:xfrm>
            <a:off x="4721311" y="1789028"/>
            <a:ext cx="3528645" cy="1200329"/>
          </a:xfrm>
          <a:prstGeom prst="rect">
            <a:avLst/>
          </a:prstGeom>
          <a:noFill/>
        </p:spPr>
        <p:txBody>
          <a:bodyPr wrap="square" rtlCol="0">
            <a:spAutoFit/>
          </a:bodyPr>
          <a:lstStyle/>
          <a:p>
            <a:r>
              <a:rPr lang="en-US" dirty="0"/>
              <a:t>Empirical data for individual subjects are systematically flatter… we revise our beliefs </a:t>
            </a:r>
            <a:r>
              <a:rPr lang="en-US" i="1" u="sng" dirty="0"/>
              <a:t>more slowly </a:t>
            </a:r>
            <a:r>
              <a:rPr lang="en-US" dirty="0"/>
              <a:t>when evidence arrives</a:t>
            </a:r>
          </a:p>
        </p:txBody>
      </p:sp>
      <p:sp>
        <p:nvSpPr>
          <p:cNvPr id="10" name="TextBox 9">
            <a:extLst>
              <a:ext uri="{FF2B5EF4-FFF2-40B4-BE49-F238E27FC236}">
                <a16:creationId xmlns:a16="http://schemas.microsoft.com/office/drawing/2014/main" id="{FF2C7CFF-1A73-8C42-B214-5095AEF77AD0}"/>
              </a:ext>
            </a:extLst>
          </p:cNvPr>
          <p:cNvSpPr txBox="1"/>
          <p:nvPr/>
        </p:nvSpPr>
        <p:spPr>
          <a:xfrm>
            <a:off x="3270739" y="6412915"/>
            <a:ext cx="5565434" cy="369332"/>
          </a:xfrm>
          <a:prstGeom prst="rect">
            <a:avLst/>
          </a:prstGeom>
          <a:noFill/>
        </p:spPr>
        <p:txBody>
          <a:bodyPr wrap="none" rtlCol="0">
            <a:spAutoFit/>
          </a:bodyPr>
          <a:lstStyle/>
          <a:p>
            <a:r>
              <a:rPr lang="en-US" dirty="0"/>
              <a:t>(very old phenomenon… conservatism in belief updating)</a:t>
            </a:r>
          </a:p>
        </p:txBody>
      </p:sp>
    </p:spTree>
    <p:extLst>
      <p:ext uri="{BB962C8B-B14F-4D97-AF65-F5344CB8AC3E}">
        <p14:creationId xmlns:p14="http://schemas.microsoft.com/office/powerpoint/2010/main" val="229744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0A4F-0318-D943-9DFD-C9037DA206D9}"/>
              </a:ext>
            </a:extLst>
          </p:cNvPr>
          <p:cNvSpPr>
            <a:spLocks noGrp="1"/>
          </p:cNvSpPr>
          <p:nvPr>
            <p:ph type="title"/>
          </p:nvPr>
        </p:nvSpPr>
        <p:spPr/>
        <p:txBody>
          <a:bodyPr/>
          <a:lstStyle/>
          <a:p>
            <a:r>
              <a:rPr lang="en-US" dirty="0"/>
              <a:t>But it’s complicated…</a:t>
            </a:r>
          </a:p>
        </p:txBody>
      </p:sp>
      <p:sp>
        <p:nvSpPr>
          <p:cNvPr id="3" name="TextBox 2">
            <a:extLst>
              <a:ext uri="{FF2B5EF4-FFF2-40B4-BE49-F238E27FC236}">
                <a16:creationId xmlns:a16="http://schemas.microsoft.com/office/drawing/2014/main" id="{60430DE8-4943-A948-9CAD-70765F6584A4}"/>
              </a:ext>
            </a:extLst>
          </p:cNvPr>
          <p:cNvSpPr txBox="1"/>
          <p:nvPr/>
        </p:nvSpPr>
        <p:spPr>
          <a:xfrm>
            <a:off x="3481754" y="1022343"/>
            <a:ext cx="1967205" cy="369332"/>
          </a:xfrm>
          <a:prstGeom prst="rect">
            <a:avLst/>
          </a:prstGeom>
          <a:noFill/>
        </p:spPr>
        <p:txBody>
          <a:bodyPr wrap="none" rtlCol="0">
            <a:spAutoFit/>
          </a:bodyPr>
          <a:lstStyle/>
          <a:p>
            <a:r>
              <a:rPr lang="en-US" dirty="0"/>
              <a:t>(Tauber et al 2017)</a:t>
            </a:r>
          </a:p>
        </p:txBody>
      </p:sp>
      <p:pic>
        <p:nvPicPr>
          <p:cNvPr id="6" name="Picture 5">
            <a:extLst>
              <a:ext uri="{FF2B5EF4-FFF2-40B4-BE49-F238E27FC236}">
                <a16:creationId xmlns:a16="http://schemas.microsoft.com/office/drawing/2014/main" id="{30ACDB92-C5C4-9843-8AAF-42F7ACE27FB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0188" y="1699130"/>
            <a:ext cx="4944667" cy="4654778"/>
          </a:xfrm>
          <a:prstGeom prst="rect">
            <a:avLst/>
          </a:prstGeom>
        </p:spPr>
      </p:pic>
      <p:sp>
        <p:nvSpPr>
          <p:cNvPr id="11" name="TextBox 10">
            <a:extLst>
              <a:ext uri="{FF2B5EF4-FFF2-40B4-BE49-F238E27FC236}">
                <a16:creationId xmlns:a16="http://schemas.microsoft.com/office/drawing/2014/main" id="{EBB86A49-D17F-F640-AB2C-4F053A844144}"/>
              </a:ext>
            </a:extLst>
          </p:cNvPr>
          <p:cNvSpPr txBox="1"/>
          <p:nvPr/>
        </p:nvSpPr>
        <p:spPr>
          <a:xfrm>
            <a:off x="5448959" y="2368063"/>
            <a:ext cx="3212124" cy="2585323"/>
          </a:xfrm>
          <a:prstGeom prst="rect">
            <a:avLst/>
          </a:prstGeom>
          <a:noFill/>
        </p:spPr>
        <p:txBody>
          <a:bodyPr wrap="square" rtlCol="0">
            <a:spAutoFit/>
          </a:bodyPr>
          <a:lstStyle/>
          <a:p>
            <a:r>
              <a:rPr lang="en-US" dirty="0"/>
              <a:t>People </a:t>
            </a:r>
            <a:r>
              <a:rPr lang="en-US" u="sng" dirty="0"/>
              <a:t>do</a:t>
            </a:r>
            <a:r>
              <a:rPr lang="en-US" dirty="0"/>
              <a:t> have stronger </a:t>
            </a:r>
            <a:r>
              <a:rPr lang="en-US" i="1" dirty="0"/>
              <a:t>prior biases </a:t>
            </a:r>
            <a:r>
              <a:rPr lang="en-US" dirty="0"/>
              <a:t>to believe that a “genetic” experiment works (as opposed to “psychokinesis”) but…</a:t>
            </a:r>
          </a:p>
          <a:p>
            <a:endParaRPr lang="en-US" dirty="0"/>
          </a:p>
          <a:p>
            <a:r>
              <a:rPr lang="en-US" dirty="0"/>
              <a:t>… we </a:t>
            </a:r>
            <a:r>
              <a:rPr lang="en-US" i="1" u="sng" dirty="0"/>
              <a:t>also</a:t>
            </a:r>
            <a:r>
              <a:rPr lang="en-US" dirty="0"/>
              <a:t> apply a more conservative Bayesian belief revision rule when the data are at odds with our priors!</a:t>
            </a:r>
          </a:p>
        </p:txBody>
      </p:sp>
    </p:spTree>
    <p:extLst>
      <p:ext uri="{BB962C8B-B14F-4D97-AF65-F5344CB8AC3E}">
        <p14:creationId xmlns:p14="http://schemas.microsoft.com/office/powerpoint/2010/main" val="2338949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917678" y="1830057"/>
            <a:ext cx="7358063" cy="685550"/>
          </a:xfrm>
          <a:prstGeom prst="rect">
            <a:avLst/>
          </a:prstGeom>
        </p:spPr>
        <p:txBody>
          <a:bodyPr/>
          <a:lstStyle/>
          <a:p>
            <a:pPr algn="ctr"/>
            <a:r>
              <a:rPr lang="en-AU" dirty="0"/>
              <a:t>Bayesian models of cognition</a:t>
            </a:r>
            <a:endParaRPr dirty="0"/>
          </a:p>
        </p:txBody>
      </p:sp>
      <p:sp>
        <p:nvSpPr>
          <p:cNvPr id="2" name="TextBox 1">
            <a:extLst>
              <a:ext uri="{FF2B5EF4-FFF2-40B4-BE49-F238E27FC236}">
                <a16:creationId xmlns:a16="http://schemas.microsoft.com/office/drawing/2014/main" id="{C403B956-5699-1948-97CE-26ED9D4A225C}"/>
              </a:ext>
            </a:extLst>
          </p:cNvPr>
          <p:cNvSpPr txBox="1"/>
          <p:nvPr/>
        </p:nvSpPr>
        <p:spPr>
          <a:xfrm>
            <a:off x="2161491" y="2398651"/>
            <a:ext cx="5064528" cy="369332"/>
          </a:xfrm>
          <a:prstGeom prst="rect">
            <a:avLst/>
          </a:prstGeom>
          <a:noFill/>
        </p:spPr>
        <p:txBody>
          <a:bodyPr wrap="none" rtlCol="0">
            <a:spAutoFit/>
          </a:bodyPr>
          <a:lstStyle/>
          <a:p>
            <a:r>
              <a:rPr lang="en-US" dirty="0"/>
              <a:t>Example 2: How do categories influence perception?</a:t>
            </a:r>
          </a:p>
        </p:txBody>
      </p:sp>
      <p:pic>
        <p:nvPicPr>
          <p:cNvPr id="4" name="Picture 3">
            <a:extLst>
              <a:ext uri="{FF2B5EF4-FFF2-40B4-BE49-F238E27FC236}">
                <a16:creationId xmlns:a16="http://schemas.microsoft.com/office/drawing/2014/main" id="{E90BC654-1C9D-7742-A9BC-FCDB4460C9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8380" y="2956561"/>
            <a:ext cx="4576656" cy="2601468"/>
          </a:xfrm>
          <a:prstGeom prst="rect">
            <a:avLst/>
          </a:prstGeom>
        </p:spPr>
      </p:pic>
    </p:spTree>
    <p:extLst>
      <p:ext uri="{BB962C8B-B14F-4D97-AF65-F5344CB8AC3E}">
        <p14:creationId xmlns:p14="http://schemas.microsoft.com/office/powerpoint/2010/main" val="222014409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pic>
        <p:nvPicPr>
          <p:cNvPr id="5" name="Picture 4">
            <a:extLst>
              <a:ext uri="{FF2B5EF4-FFF2-40B4-BE49-F238E27FC236}">
                <a16:creationId xmlns:a16="http://schemas.microsoft.com/office/drawing/2014/main" id="{C7DCC3A6-98CD-4848-A3D3-99FE22F0C2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9600" y="1599314"/>
            <a:ext cx="4135810" cy="4277786"/>
          </a:xfrm>
          <a:prstGeom prst="rect">
            <a:avLst/>
          </a:prstGeom>
        </p:spPr>
      </p:pic>
      <p:sp>
        <p:nvSpPr>
          <p:cNvPr id="6" name="TextBox 5">
            <a:extLst>
              <a:ext uri="{FF2B5EF4-FFF2-40B4-BE49-F238E27FC236}">
                <a16:creationId xmlns:a16="http://schemas.microsoft.com/office/drawing/2014/main" id="{89CE8E16-6456-C147-BE3F-A326EE6D1808}"/>
              </a:ext>
            </a:extLst>
          </p:cNvPr>
          <p:cNvSpPr txBox="1"/>
          <p:nvPr/>
        </p:nvSpPr>
        <p:spPr>
          <a:xfrm>
            <a:off x="628650" y="2108714"/>
            <a:ext cx="3036277" cy="923330"/>
          </a:xfrm>
          <a:prstGeom prst="rect">
            <a:avLst/>
          </a:prstGeom>
          <a:noFill/>
        </p:spPr>
        <p:txBody>
          <a:bodyPr wrap="square" rtlCol="0">
            <a:spAutoFit/>
          </a:bodyPr>
          <a:lstStyle/>
          <a:p>
            <a:r>
              <a:rPr lang="en-US" dirty="0"/>
              <a:t>We have knowledge about the perceptual categories that are used in our language</a:t>
            </a:r>
          </a:p>
        </p:txBody>
      </p:sp>
      <p:sp>
        <p:nvSpPr>
          <p:cNvPr id="7" name="Left Arrow 6">
            <a:extLst>
              <a:ext uri="{FF2B5EF4-FFF2-40B4-BE49-F238E27FC236}">
                <a16:creationId xmlns:a16="http://schemas.microsoft.com/office/drawing/2014/main" id="{AC3CB204-4799-D74E-9E2B-9441B94460B6}"/>
              </a:ext>
            </a:extLst>
          </p:cNvPr>
          <p:cNvSpPr/>
          <p:nvPr/>
        </p:nvSpPr>
        <p:spPr>
          <a:xfrm flipH="1">
            <a:off x="3756453" y="2048891"/>
            <a:ext cx="902043" cy="9233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819DEB-608F-D54D-AEE2-542A55AA9311}"/>
              </a:ext>
            </a:extLst>
          </p:cNvPr>
          <p:cNvSpPr txBox="1"/>
          <p:nvPr/>
        </p:nvSpPr>
        <p:spPr>
          <a:xfrm>
            <a:off x="578746" y="3186518"/>
            <a:ext cx="3514707" cy="646331"/>
          </a:xfrm>
          <a:prstGeom prst="rect">
            <a:avLst/>
          </a:prstGeom>
          <a:noFill/>
        </p:spPr>
        <p:txBody>
          <a:bodyPr wrap="square" rtlCol="0">
            <a:spAutoFit/>
          </a:bodyPr>
          <a:lstStyle/>
          <a:p>
            <a:r>
              <a:rPr lang="en-US" dirty="0"/>
              <a:t>Sensory input is noisy, and it’s often hard to decode speech sounds</a:t>
            </a:r>
          </a:p>
        </p:txBody>
      </p:sp>
      <p:sp>
        <p:nvSpPr>
          <p:cNvPr id="9" name="Down Arrow 8">
            <a:extLst>
              <a:ext uri="{FF2B5EF4-FFF2-40B4-BE49-F238E27FC236}">
                <a16:creationId xmlns:a16="http://schemas.microsoft.com/office/drawing/2014/main" id="{88ED3DC1-8083-9349-9154-B24FB384052A}"/>
              </a:ext>
            </a:extLst>
          </p:cNvPr>
          <p:cNvSpPr/>
          <p:nvPr/>
        </p:nvSpPr>
        <p:spPr>
          <a:xfrm>
            <a:off x="1729649" y="3880709"/>
            <a:ext cx="961293" cy="6649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0B1919-7B58-4642-991D-C797E15E95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3569" y="4633656"/>
            <a:ext cx="2577630" cy="1718420"/>
          </a:xfrm>
          <a:prstGeom prst="rect">
            <a:avLst/>
          </a:prstGeom>
        </p:spPr>
      </p:pic>
    </p:spTree>
    <p:extLst>
      <p:ext uri="{BB962C8B-B14F-4D97-AF65-F5344CB8AC3E}">
        <p14:creationId xmlns:p14="http://schemas.microsoft.com/office/powerpoint/2010/main" val="11389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A9C-BB27-1147-AAD5-FEB79C63C07A}"/>
              </a:ext>
            </a:extLst>
          </p:cNvPr>
          <p:cNvSpPr>
            <a:spLocks noGrp="1"/>
          </p:cNvSpPr>
          <p:nvPr>
            <p:ph type="title"/>
          </p:nvPr>
        </p:nvSpPr>
        <p:spPr/>
        <p:txBody>
          <a:bodyPr>
            <a:normAutofit/>
          </a:bodyPr>
          <a:lstStyle/>
          <a:p>
            <a:r>
              <a:rPr lang="en-US" dirty="0"/>
              <a:t>Why do networks get this wrong?</a:t>
            </a:r>
          </a:p>
        </p:txBody>
      </p:sp>
      <p:sp>
        <p:nvSpPr>
          <p:cNvPr id="3" name="TextBox 2">
            <a:extLst>
              <a:ext uri="{FF2B5EF4-FFF2-40B4-BE49-F238E27FC236}">
                <a16:creationId xmlns:a16="http://schemas.microsoft.com/office/drawing/2014/main" id="{B3376FC3-A4A1-B94C-A036-A65B662A82D2}"/>
              </a:ext>
            </a:extLst>
          </p:cNvPr>
          <p:cNvSpPr txBox="1"/>
          <p:nvPr/>
        </p:nvSpPr>
        <p:spPr>
          <a:xfrm>
            <a:off x="1078524" y="5327825"/>
            <a:ext cx="7338646" cy="646331"/>
          </a:xfrm>
          <a:prstGeom prst="rect">
            <a:avLst/>
          </a:prstGeom>
          <a:noFill/>
        </p:spPr>
        <p:txBody>
          <a:bodyPr wrap="square" rtlCol="0">
            <a:spAutoFit/>
          </a:bodyPr>
          <a:lstStyle/>
          <a:p>
            <a:r>
              <a:rPr lang="en-AU" dirty="0"/>
              <a:t>Lake, B. M., Ullman, T. D., Tenenbaum, J. B., &amp; Gershman, S. J. (2017). </a:t>
            </a:r>
            <a:r>
              <a:rPr lang="en-AU" dirty="0">
                <a:hlinkClick r:id="rId2"/>
              </a:rPr>
              <a:t>Building machines that learn and think like people.</a:t>
            </a:r>
            <a:r>
              <a:rPr lang="en-AU" dirty="0"/>
              <a:t> </a:t>
            </a:r>
            <a:r>
              <a:rPr lang="en-AU" dirty="0" err="1"/>
              <a:t>Behavioral</a:t>
            </a:r>
            <a:r>
              <a:rPr lang="en-AU" dirty="0"/>
              <a:t> and Brain Sciences, 40.</a:t>
            </a:r>
            <a:endParaRPr lang="en-US" dirty="0"/>
          </a:p>
        </p:txBody>
      </p:sp>
      <p:pic>
        <p:nvPicPr>
          <p:cNvPr id="6" name="Picture 5">
            <a:extLst>
              <a:ext uri="{FF2B5EF4-FFF2-40B4-BE49-F238E27FC236}">
                <a16:creationId xmlns:a16="http://schemas.microsoft.com/office/drawing/2014/main" id="{0A8DACF3-6DF5-D245-9CB2-BB9FAA9AAA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828800"/>
            <a:ext cx="9144000" cy="3200400"/>
          </a:xfrm>
          <a:prstGeom prst="rect">
            <a:avLst/>
          </a:prstGeom>
        </p:spPr>
      </p:pic>
    </p:spTree>
    <p:extLst>
      <p:ext uri="{BB962C8B-B14F-4D97-AF65-F5344CB8AC3E}">
        <p14:creationId xmlns:p14="http://schemas.microsoft.com/office/powerpoint/2010/main" val="116930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pic>
        <p:nvPicPr>
          <p:cNvPr id="10" name="Picture 9">
            <a:extLst>
              <a:ext uri="{FF2B5EF4-FFF2-40B4-BE49-F238E27FC236}">
                <a16:creationId xmlns:a16="http://schemas.microsoft.com/office/drawing/2014/main" id="{EF8DAD9E-C71C-EC4E-8607-D4544A6800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2681" y="1594338"/>
            <a:ext cx="3836858" cy="5076092"/>
          </a:xfrm>
          <a:prstGeom prst="rect">
            <a:avLst/>
          </a:prstGeom>
        </p:spPr>
      </p:pic>
      <p:sp>
        <p:nvSpPr>
          <p:cNvPr id="11" name="Left Arrow 10">
            <a:extLst>
              <a:ext uri="{FF2B5EF4-FFF2-40B4-BE49-F238E27FC236}">
                <a16:creationId xmlns:a16="http://schemas.microsoft.com/office/drawing/2014/main" id="{D506C109-5F6B-D646-9038-E75D534CF657}"/>
              </a:ext>
            </a:extLst>
          </p:cNvPr>
          <p:cNvSpPr/>
          <p:nvPr/>
        </p:nvSpPr>
        <p:spPr>
          <a:xfrm>
            <a:off x="4419600" y="2048891"/>
            <a:ext cx="762000" cy="9233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1609784-5861-0544-A7CC-0D56E7A021C3}"/>
              </a:ext>
            </a:extLst>
          </p:cNvPr>
          <p:cNvSpPr txBox="1"/>
          <p:nvPr/>
        </p:nvSpPr>
        <p:spPr>
          <a:xfrm>
            <a:off x="5331661" y="2107506"/>
            <a:ext cx="3036277" cy="646331"/>
          </a:xfrm>
          <a:prstGeom prst="rect">
            <a:avLst/>
          </a:prstGeom>
          <a:noFill/>
        </p:spPr>
        <p:txBody>
          <a:bodyPr wrap="square" rtlCol="0">
            <a:spAutoFit/>
          </a:bodyPr>
          <a:lstStyle/>
          <a:p>
            <a:r>
              <a:rPr lang="en-US" dirty="0"/>
              <a:t>Blah blah blah lots of fancy </a:t>
            </a:r>
            <a:r>
              <a:rPr lang="en-US" dirty="0" err="1"/>
              <a:t>maths</a:t>
            </a:r>
            <a:r>
              <a:rPr lang="en-US" dirty="0"/>
              <a:t> because they are smart</a:t>
            </a:r>
          </a:p>
        </p:txBody>
      </p:sp>
      <p:sp>
        <p:nvSpPr>
          <p:cNvPr id="13" name="TextBox 12">
            <a:extLst>
              <a:ext uri="{FF2B5EF4-FFF2-40B4-BE49-F238E27FC236}">
                <a16:creationId xmlns:a16="http://schemas.microsoft.com/office/drawing/2014/main" id="{A8CB058A-118A-E942-B225-D17791871950}"/>
              </a:ext>
            </a:extLst>
          </p:cNvPr>
          <p:cNvSpPr txBox="1"/>
          <p:nvPr/>
        </p:nvSpPr>
        <p:spPr>
          <a:xfrm>
            <a:off x="5331660" y="3146502"/>
            <a:ext cx="3036277" cy="369332"/>
          </a:xfrm>
          <a:prstGeom prst="rect">
            <a:avLst/>
          </a:prstGeom>
          <a:noFill/>
        </p:spPr>
        <p:txBody>
          <a:bodyPr wrap="square" rtlCol="0">
            <a:spAutoFit/>
          </a:bodyPr>
          <a:lstStyle/>
          <a:p>
            <a:r>
              <a:rPr lang="en-US" dirty="0"/>
              <a:t>Short version:</a:t>
            </a:r>
          </a:p>
        </p:txBody>
      </p:sp>
      <p:sp>
        <p:nvSpPr>
          <p:cNvPr id="15" name="TextBox 14">
            <a:extLst>
              <a:ext uri="{FF2B5EF4-FFF2-40B4-BE49-F238E27FC236}">
                <a16:creationId xmlns:a16="http://schemas.microsoft.com/office/drawing/2014/main" id="{334B132B-1963-CF41-9586-CC0057BED3E6}"/>
              </a:ext>
            </a:extLst>
          </p:cNvPr>
          <p:cNvSpPr txBox="1"/>
          <p:nvPr/>
        </p:nvSpPr>
        <p:spPr>
          <a:xfrm>
            <a:off x="5462954" y="3654334"/>
            <a:ext cx="330590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Knowledge about the perceptual/linguistic categories supplies a prior P(h) for what the possible speech sound could have been</a:t>
            </a:r>
          </a:p>
          <a:p>
            <a:pPr marL="285750" indent="-285750">
              <a:buFont typeface="Arial" panose="020B0604020202020204" pitchFamily="34" charset="0"/>
              <a:buChar char="•"/>
            </a:pPr>
            <a:r>
              <a:rPr lang="en-US" dirty="0"/>
              <a:t>Sensory system supplies the likelihood P(</a:t>
            </a:r>
            <a:r>
              <a:rPr lang="en-US" dirty="0" err="1"/>
              <a:t>d|h</a:t>
            </a:r>
            <a:r>
              <a:rPr lang="en-US" dirty="0"/>
              <a:t>) that we would receive this input given any speech sound</a:t>
            </a:r>
          </a:p>
        </p:txBody>
      </p:sp>
    </p:spTree>
    <p:extLst>
      <p:ext uri="{BB962C8B-B14F-4D97-AF65-F5344CB8AC3E}">
        <p14:creationId xmlns:p14="http://schemas.microsoft.com/office/powerpoint/2010/main" val="3865465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pic>
        <p:nvPicPr>
          <p:cNvPr id="5" name="Picture 4">
            <a:extLst>
              <a:ext uri="{FF2B5EF4-FFF2-40B4-BE49-F238E27FC236}">
                <a16:creationId xmlns:a16="http://schemas.microsoft.com/office/drawing/2014/main" id="{3D4468FF-EF3D-9648-ACE6-05CB78235A7C}"/>
              </a:ext>
            </a:extLst>
          </p:cNvPr>
          <p:cNvPicPr>
            <a:picLocks noChangeAspect="1"/>
          </p:cNvPicPr>
          <p:nvPr/>
        </p:nvPicPr>
        <p:blipFill>
          <a:blip r:embed="rId2"/>
          <a:stretch>
            <a:fillRect/>
          </a:stretch>
        </p:blipFill>
        <p:spPr>
          <a:xfrm>
            <a:off x="278912" y="2737339"/>
            <a:ext cx="4483100" cy="3048000"/>
          </a:xfrm>
          <a:prstGeom prst="rect">
            <a:avLst/>
          </a:prstGeom>
        </p:spPr>
      </p:pic>
      <p:sp>
        <p:nvSpPr>
          <p:cNvPr id="6" name="TextBox 5">
            <a:extLst>
              <a:ext uri="{FF2B5EF4-FFF2-40B4-BE49-F238E27FC236}">
                <a16:creationId xmlns:a16="http://schemas.microsoft.com/office/drawing/2014/main" id="{8EA94264-B0CA-084B-AB39-F02D8E1934EE}"/>
              </a:ext>
            </a:extLst>
          </p:cNvPr>
          <p:cNvSpPr txBox="1"/>
          <p:nvPr/>
        </p:nvSpPr>
        <p:spPr>
          <a:xfrm>
            <a:off x="1137138" y="1906342"/>
            <a:ext cx="3094893" cy="646331"/>
          </a:xfrm>
          <a:prstGeom prst="rect">
            <a:avLst/>
          </a:prstGeom>
          <a:noFill/>
        </p:spPr>
        <p:txBody>
          <a:bodyPr wrap="square" rtlCol="0">
            <a:spAutoFit/>
          </a:bodyPr>
          <a:lstStyle/>
          <a:p>
            <a:r>
              <a:rPr lang="en-US" dirty="0"/>
              <a:t>The categorical knowledge shapes the perceived sound…</a:t>
            </a:r>
          </a:p>
        </p:txBody>
      </p:sp>
      <p:sp>
        <p:nvSpPr>
          <p:cNvPr id="14" name="TextBox 13">
            <a:extLst>
              <a:ext uri="{FF2B5EF4-FFF2-40B4-BE49-F238E27FC236}">
                <a16:creationId xmlns:a16="http://schemas.microsoft.com/office/drawing/2014/main" id="{167A7FBF-6CA1-5C47-A348-8E7AF99C1AB7}"/>
              </a:ext>
            </a:extLst>
          </p:cNvPr>
          <p:cNvSpPr txBox="1"/>
          <p:nvPr/>
        </p:nvSpPr>
        <p:spPr>
          <a:xfrm>
            <a:off x="4571999" y="1906341"/>
            <a:ext cx="4464049" cy="646331"/>
          </a:xfrm>
          <a:prstGeom prst="rect">
            <a:avLst/>
          </a:prstGeom>
          <a:noFill/>
        </p:spPr>
        <p:txBody>
          <a:bodyPr wrap="square" rtlCol="0">
            <a:spAutoFit/>
          </a:bodyPr>
          <a:lstStyle/>
          <a:p>
            <a:r>
              <a:rPr lang="en-US" dirty="0"/>
              <a:t>The predicted distortion pattern depends on the locations of the categories…</a:t>
            </a:r>
          </a:p>
        </p:txBody>
      </p:sp>
      <p:pic>
        <p:nvPicPr>
          <p:cNvPr id="8" name="Picture 7">
            <a:extLst>
              <a:ext uri="{FF2B5EF4-FFF2-40B4-BE49-F238E27FC236}">
                <a16:creationId xmlns:a16="http://schemas.microsoft.com/office/drawing/2014/main" id="{B532FB7E-87A4-C244-A590-23694D6C3FDD}"/>
              </a:ext>
            </a:extLst>
          </p:cNvPr>
          <p:cNvPicPr>
            <a:picLocks noChangeAspect="1"/>
          </p:cNvPicPr>
          <p:nvPr/>
        </p:nvPicPr>
        <p:blipFill>
          <a:blip r:embed="rId3"/>
          <a:stretch>
            <a:fillRect/>
          </a:stretch>
        </p:blipFill>
        <p:spPr>
          <a:xfrm>
            <a:off x="4305300" y="2762739"/>
            <a:ext cx="4838700" cy="2997200"/>
          </a:xfrm>
          <a:prstGeom prst="rect">
            <a:avLst/>
          </a:prstGeom>
        </p:spPr>
      </p:pic>
    </p:spTree>
    <p:extLst>
      <p:ext uri="{BB962C8B-B14F-4D97-AF65-F5344CB8AC3E}">
        <p14:creationId xmlns:p14="http://schemas.microsoft.com/office/powerpoint/2010/main" val="53827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sp>
        <p:nvSpPr>
          <p:cNvPr id="6" name="TextBox 5">
            <a:extLst>
              <a:ext uri="{FF2B5EF4-FFF2-40B4-BE49-F238E27FC236}">
                <a16:creationId xmlns:a16="http://schemas.microsoft.com/office/drawing/2014/main" id="{8EA94264-B0CA-084B-AB39-F02D8E1934EE}"/>
              </a:ext>
            </a:extLst>
          </p:cNvPr>
          <p:cNvSpPr txBox="1"/>
          <p:nvPr/>
        </p:nvSpPr>
        <p:spPr>
          <a:xfrm>
            <a:off x="1488949" y="3155160"/>
            <a:ext cx="2747477" cy="646331"/>
          </a:xfrm>
          <a:prstGeom prst="rect">
            <a:avLst/>
          </a:prstGeom>
          <a:noFill/>
        </p:spPr>
        <p:txBody>
          <a:bodyPr wrap="square" rtlCol="0">
            <a:spAutoFit/>
          </a:bodyPr>
          <a:lstStyle/>
          <a:p>
            <a:r>
              <a:rPr lang="en-US" dirty="0"/>
              <a:t>Moving the stimulus relative to the category</a:t>
            </a:r>
          </a:p>
        </p:txBody>
      </p:sp>
      <p:pic>
        <p:nvPicPr>
          <p:cNvPr id="7" name="Picture 6">
            <a:extLst>
              <a:ext uri="{FF2B5EF4-FFF2-40B4-BE49-F238E27FC236}">
                <a16:creationId xmlns:a16="http://schemas.microsoft.com/office/drawing/2014/main" id="{5116A4AF-0B92-EF44-8108-416DF6E316B1}"/>
              </a:ext>
            </a:extLst>
          </p:cNvPr>
          <p:cNvPicPr>
            <a:picLocks noChangeAspect="1"/>
          </p:cNvPicPr>
          <p:nvPr/>
        </p:nvPicPr>
        <p:blipFill>
          <a:blip r:embed="rId2"/>
          <a:stretch>
            <a:fillRect/>
          </a:stretch>
        </p:blipFill>
        <p:spPr>
          <a:xfrm>
            <a:off x="4236426" y="1877806"/>
            <a:ext cx="4278924" cy="4278924"/>
          </a:xfrm>
          <a:prstGeom prst="rect">
            <a:avLst/>
          </a:prstGeom>
        </p:spPr>
      </p:pic>
      <p:sp>
        <p:nvSpPr>
          <p:cNvPr id="4" name="TextBox 3">
            <a:extLst>
              <a:ext uri="{FF2B5EF4-FFF2-40B4-BE49-F238E27FC236}">
                <a16:creationId xmlns:a16="http://schemas.microsoft.com/office/drawing/2014/main" id="{3F858B37-9FA6-6F4D-A19B-B0C62AFF0640}"/>
              </a:ext>
            </a:extLst>
          </p:cNvPr>
          <p:cNvSpPr txBox="1"/>
          <p:nvPr/>
        </p:nvSpPr>
        <p:spPr>
          <a:xfrm>
            <a:off x="1488949" y="2680526"/>
            <a:ext cx="1199367" cy="369332"/>
          </a:xfrm>
          <a:prstGeom prst="rect">
            <a:avLst/>
          </a:prstGeom>
          <a:noFill/>
        </p:spPr>
        <p:txBody>
          <a:bodyPr wrap="none" rtlCol="0">
            <a:spAutoFit/>
          </a:bodyPr>
          <a:lstStyle/>
          <a:p>
            <a:r>
              <a:rPr lang="en-US" dirty="0"/>
              <a:t>Example 1:</a:t>
            </a:r>
          </a:p>
        </p:txBody>
      </p:sp>
    </p:spTree>
    <p:extLst>
      <p:ext uri="{BB962C8B-B14F-4D97-AF65-F5344CB8AC3E}">
        <p14:creationId xmlns:p14="http://schemas.microsoft.com/office/powerpoint/2010/main" val="1503441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sp>
        <p:nvSpPr>
          <p:cNvPr id="10" name="TextBox 9">
            <a:extLst>
              <a:ext uri="{FF2B5EF4-FFF2-40B4-BE49-F238E27FC236}">
                <a16:creationId xmlns:a16="http://schemas.microsoft.com/office/drawing/2014/main" id="{08175B14-F471-5B48-BEE4-7E46A30F74A8}"/>
              </a:ext>
            </a:extLst>
          </p:cNvPr>
          <p:cNvSpPr txBox="1"/>
          <p:nvPr/>
        </p:nvSpPr>
        <p:spPr>
          <a:xfrm>
            <a:off x="1488949" y="3291538"/>
            <a:ext cx="2032250" cy="1477328"/>
          </a:xfrm>
          <a:prstGeom prst="rect">
            <a:avLst/>
          </a:prstGeom>
          <a:noFill/>
        </p:spPr>
        <p:txBody>
          <a:bodyPr wrap="square" rtlCol="0">
            <a:spAutoFit/>
          </a:bodyPr>
          <a:lstStyle/>
          <a:p>
            <a:r>
              <a:rPr lang="en-US" dirty="0"/>
              <a:t>Changing the strength of prior knowledge relative to the noise in the environment</a:t>
            </a:r>
          </a:p>
        </p:txBody>
      </p:sp>
      <p:pic>
        <p:nvPicPr>
          <p:cNvPr id="11" name="Picture 10">
            <a:extLst>
              <a:ext uri="{FF2B5EF4-FFF2-40B4-BE49-F238E27FC236}">
                <a16:creationId xmlns:a16="http://schemas.microsoft.com/office/drawing/2014/main" id="{D49EDE80-8784-B648-BF42-6BB654D56DB0}"/>
              </a:ext>
            </a:extLst>
          </p:cNvPr>
          <p:cNvPicPr>
            <a:picLocks noChangeAspect="1"/>
          </p:cNvPicPr>
          <p:nvPr/>
        </p:nvPicPr>
        <p:blipFill>
          <a:blip r:embed="rId2"/>
          <a:stretch>
            <a:fillRect/>
          </a:stretch>
        </p:blipFill>
        <p:spPr>
          <a:xfrm>
            <a:off x="4204308" y="1955334"/>
            <a:ext cx="4212862" cy="4212862"/>
          </a:xfrm>
          <a:prstGeom prst="rect">
            <a:avLst/>
          </a:prstGeom>
        </p:spPr>
      </p:pic>
      <p:sp>
        <p:nvSpPr>
          <p:cNvPr id="8" name="TextBox 7">
            <a:extLst>
              <a:ext uri="{FF2B5EF4-FFF2-40B4-BE49-F238E27FC236}">
                <a16:creationId xmlns:a16="http://schemas.microsoft.com/office/drawing/2014/main" id="{DADFD5F6-A28B-6347-BA9C-F019EC6E6524}"/>
              </a:ext>
            </a:extLst>
          </p:cNvPr>
          <p:cNvSpPr txBox="1"/>
          <p:nvPr/>
        </p:nvSpPr>
        <p:spPr>
          <a:xfrm>
            <a:off x="1488949" y="2680526"/>
            <a:ext cx="1199367" cy="369332"/>
          </a:xfrm>
          <a:prstGeom prst="rect">
            <a:avLst/>
          </a:prstGeom>
          <a:noFill/>
        </p:spPr>
        <p:txBody>
          <a:bodyPr wrap="none" rtlCol="0">
            <a:spAutoFit/>
          </a:bodyPr>
          <a:lstStyle/>
          <a:p>
            <a:r>
              <a:rPr lang="en-US" dirty="0"/>
              <a:t>Example 2:</a:t>
            </a:r>
          </a:p>
        </p:txBody>
      </p:sp>
    </p:spTree>
    <p:extLst>
      <p:ext uri="{BB962C8B-B14F-4D97-AF65-F5344CB8AC3E}">
        <p14:creationId xmlns:p14="http://schemas.microsoft.com/office/powerpoint/2010/main" val="9073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D73B-48A0-8349-9373-D493657FEAA4}"/>
              </a:ext>
            </a:extLst>
          </p:cNvPr>
          <p:cNvSpPr>
            <a:spLocks noGrp="1"/>
          </p:cNvSpPr>
          <p:nvPr>
            <p:ph type="title"/>
          </p:nvPr>
        </p:nvSpPr>
        <p:spPr/>
        <p:txBody>
          <a:bodyPr/>
          <a:lstStyle/>
          <a:p>
            <a:r>
              <a:rPr lang="en-US" dirty="0"/>
              <a:t>Bayesian perceptual magnets</a:t>
            </a:r>
          </a:p>
        </p:txBody>
      </p:sp>
      <p:sp>
        <p:nvSpPr>
          <p:cNvPr id="3" name="TextBox 2">
            <a:extLst>
              <a:ext uri="{FF2B5EF4-FFF2-40B4-BE49-F238E27FC236}">
                <a16:creationId xmlns:a16="http://schemas.microsoft.com/office/drawing/2014/main" id="{79948172-44DB-AC4B-84F1-3FE3B2D39A85}"/>
              </a:ext>
            </a:extLst>
          </p:cNvPr>
          <p:cNvSpPr txBox="1"/>
          <p:nvPr/>
        </p:nvSpPr>
        <p:spPr>
          <a:xfrm>
            <a:off x="3521199" y="1022343"/>
            <a:ext cx="2101601" cy="369332"/>
          </a:xfrm>
          <a:prstGeom prst="rect">
            <a:avLst/>
          </a:prstGeom>
          <a:noFill/>
        </p:spPr>
        <p:txBody>
          <a:bodyPr wrap="none" rtlCol="0">
            <a:spAutoFit/>
          </a:bodyPr>
          <a:lstStyle/>
          <a:p>
            <a:r>
              <a:rPr lang="en-US" dirty="0"/>
              <a:t>(Feldman et al 2009)</a:t>
            </a:r>
          </a:p>
        </p:txBody>
      </p:sp>
      <p:pic>
        <p:nvPicPr>
          <p:cNvPr id="5" name="Picture 4">
            <a:extLst>
              <a:ext uri="{FF2B5EF4-FFF2-40B4-BE49-F238E27FC236}">
                <a16:creationId xmlns:a16="http://schemas.microsoft.com/office/drawing/2014/main" id="{0E015393-9BB6-774C-BBE4-2D9BC1C79D44}"/>
              </a:ext>
            </a:extLst>
          </p:cNvPr>
          <p:cNvPicPr>
            <a:picLocks noChangeAspect="1"/>
          </p:cNvPicPr>
          <p:nvPr/>
        </p:nvPicPr>
        <p:blipFill>
          <a:blip r:embed="rId2"/>
          <a:stretch>
            <a:fillRect/>
          </a:stretch>
        </p:blipFill>
        <p:spPr>
          <a:xfrm>
            <a:off x="223951" y="1597899"/>
            <a:ext cx="5051436" cy="5260101"/>
          </a:xfrm>
          <a:prstGeom prst="rect">
            <a:avLst/>
          </a:prstGeom>
        </p:spPr>
      </p:pic>
      <p:sp>
        <p:nvSpPr>
          <p:cNvPr id="8" name="TextBox 7">
            <a:extLst>
              <a:ext uri="{FF2B5EF4-FFF2-40B4-BE49-F238E27FC236}">
                <a16:creationId xmlns:a16="http://schemas.microsoft.com/office/drawing/2014/main" id="{C413B282-2EDA-8644-9A30-05E5B7707892}"/>
              </a:ext>
            </a:extLst>
          </p:cNvPr>
          <p:cNvSpPr txBox="1"/>
          <p:nvPr/>
        </p:nvSpPr>
        <p:spPr>
          <a:xfrm>
            <a:off x="5584581" y="2567354"/>
            <a:ext cx="2930769" cy="1477328"/>
          </a:xfrm>
          <a:prstGeom prst="rect">
            <a:avLst/>
          </a:prstGeom>
          <a:noFill/>
        </p:spPr>
        <p:txBody>
          <a:bodyPr wrap="square" rtlCol="0">
            <a:spAutoFit/>
          </a:bodyPr>
          <a:lstStyle/>
          <a:p>
            <a:r>
              <a:rPr lang="en-US" dirty="0"/>
              <a:t>The perceptual magnet effect is strongest in moderately noisy environments, roughly in accordance with model predictions</a:t>
            </a:r>
          </a:p>
        </p:txBody>
      </p:sp>
      <p:sp>
        <p:nvSpPr>
          <p:cNvPr id="12" name="TextBox 11">
            <a:extLst>
              <a:ext uri="{FF2B5EF4-FFF2-40B4-BE49-F238E27FC236}">
                <a16:creationId xmlns:a16="http://schemas.microsoft.com/office/drawing/2014/main" id="{8B94409B-AA1E-A545-AFDD-F3573FEB4442}"/>
              </a:ext>
            </a:extLst>
          </p:cNvPr>
          <p:cNvSpPr txBox="1"/>
          <p:nvPr/>
        </p:nvSpPr>
        <p:spPr>
          <a:xfrm>
            <a:off x="5622800" y="4282483"/>
            <a:ext cx="2930769" cy="1477328"/>
          </a:xfrm>
          <a:prstGeom prst="rect">
            <a:avLst/>
          </a:prstGeom>
          <a:noFill/>
        </p:spPr>
        <p:txBody>
          <a:bodyPr wrap="square" rtlCol="0">
            <a:spAutoFit/>
          </a:bodyPr>
          <a:lstStyle/>
          <a:p>
            <a:r>
              <a:rPr lang="en-US" dirty="0"/>
              <a:t>(Needs to be clean enough that you can work out what the category is supposed to be but not so noisy that you can’t hear anything)</a:t>
            </a:r>
          </a:p>
        </p:txBody>
      </p:sp>
    </p:spTree>
    <p:extLst>
      <p:ext uri="{BB962C8B-B14F-4D97-AF65-F5344CB8AC3E}">
        <p14:creationId xmlns:p14="http://schemas.microsoft.com/office/powerpoint/2010/main" val="733138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1020556" y="2238405"/>
            <a:ext cx="7358063" cy="685550"/>
          </a:xfrm>
          <a:prstGeom prst="rect">
            <a:avLst/>
          </a:prstGeom>
        </p:spPr>
        <p:txBody>
          <a:bodyPr>
            <a:normAutofit fontScale="90000"/>
          </a:bodyPr>
          <a:lstStyle/>
          <a:p>
            <a:pPr algn="ctr"/>
            <a:r>
              <a:rPr lang="en-AU" dirty="0"/>
              <a:t>Connecting Bayesian cognitive models with Bayesian machine learning</a:t>
            </a:r>
            <a:endParaRPr dirty="0"/>
          </a:p>
        </p:txBody>
      </p:sp>
      <p:pic>
        <p:nvPicPr>
          <p:cNvPr id="3" name="Picture 2">
            <a:extLst>
              <a:ext uri="{FF2B5EF4-FFF2-40B4-BE49-F238E27FC236}">
                <a16:creationId xmlns:a16="http://schemas.microsoft.com/office/drawing/2014/main" id="{82DDEBCE-DE22-7A4A-B686-8B9EE801BB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1259" y="3056564"/>
            <a:ext cx="4576656" cy="2601468"/>
          </a:xfrm>
          <a:prstGeom prst="rect">
            <a:avLst/>
          </a:prstGeom>
        </p:spPr>
      </p:pic>
    </p:spTree>
    <p:extLst>
      <p:ext uri="{BB962C8B-B14F-4D97-AF65-F5344CB8AC3E}">
        <p14:creationId xmlns:p14="http://schemas.microsoft.com/office/powerpoint/2010/main" val="1568001963"/>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7A9C-BB27-1147-AAD5-FEB79C63C07A}"/>
              </a:ext>
            </a:extLst>
          </p:cNvPr>
          <p:cNvSpPr>
            <a:spLocks noGrp="1"/>
          </p:cNvSpPr>
          <p:nvPr>
            <p:ph type="title"/>
          </p:nvPr>
        </p:nvSpPr>
        <p:spPr/>
        <p:txBody>
          <a:bodyPr>
            <a:normAutofit/>
          </a:bodyPr>
          <a:lstStyle/>
          <a:p>
            <a:r>
              <a:rPr lang="en-US" dirty="0"/>
              <a:t>The structure problem</a:t>
            </a:r>
          </a:p>
        </p:txBody>
      </p:sp>
      <p:sp>
        <p:nvSpPr>
          <p:cNvPr id="10" name="TextBox 9">
            <a:extLst>
              <a:ext uri="{FF2B5EF4-FFF2-40B4-BE49-F238E27FC236}">
                <a16:creationId xmlns:a16="http://schemas.microsoft.com/office/drawing/2014/main" id="{F6E0DC12-6DAF-D14A-B04C-5712E0DF781E}"/>
              </a:ext>
            </a:extLst>
          </p:cNvPr>
          <p:cNvSpPr txBox="1"/>
          <p:nvPr/>
        </p:nvSpPr>
        <p:spPr>
          <a:xfrm>
            <a:off x="1207980" y="4951093"/>
            <a:ext cx="2648410" cy="646331"/>
          </a:xfrm>
          <a:prstGeom prst="rect">
            <a:avLst/>
          </a:prstGeom>
          <a:noFill/>
        </p:spPr>
        <p:txBody>
          <a:bodyPr wrap="square" rtlCol="0">
            <a:spAutoFit/>
          </a:bodyPr>
          <a:lstStyle/>
          <a:p>
            <a:r>
              <a:rPr lang="en-US" dirty="0"/>
              <a:t>A goat being held by a child is labelled a “dog”</a:t>
            </a:r>
          </a:p>
        </p:txBody>
      </p:sp>
      <p:pic>
        <p:nvPicPr>
          <p:cNvPr id="5" name="Picture 4">
            <a:extLst>
              <a:ext uri="{FF2B5EF4-FFF2-40B4-BE49-F238E27FC236}">
                <a16:creationId xmlns:a16="http://schemas.microsoft.com/office/drawing/2014/main" id="{35774618-3052-F940-9328-9AA8E688CB23}"/>
              </a:ext>
            </a:extLst>
          </p:cNvPr>
          <p:cNvPicPr>
            <a:picLocks noChangeAspect="1"/>
          </p:cNvPicPr>
          <p:nvPr/>
        </p:nvPicPr>
        <p:blipFill>
          <a:blip r:embed="rId3"/>
          <a:stretch>
            <a:fillRect/>
          </a:stretch>
        </p:blipFill>
        <p:spPr>
          <a:xfrm>
            <a:off x="944685" y="1572893"/>
            <a:ext cx="3175000" cy="3378200"/>
          </a:xfrm>
          <a:prstGeom prst="rect">
            <a:avLst/>
          </a:prstGeom>
        </p:spPr>
      </p:pic>
      <p:pic>
        <p:nvPicPr>
          <p:cNvPr id="11" name="Picture 10">
            <a:extLst>
              <a:ext uri="{FF2B5EF4-FFF2-40B4-BE49-F238E27FC236}">
                <a16:creationId xmlns:a16="http://schemas.microsoft.com/office/drawing/2014/main" id="{F9B403FD-D8B6-ED45-8D3D-04FC58543DCB}"/>
              </a:ext>
            </a:extLst>
          </p:cNvPr>
          <p:cNvPicPr>
            <a:picLocks noChangeAspect="1"/>
          </p:cNvPicPr>
          <p:nvPr/>
        </p:nvPicPr>
        <p:blipFill>
          <a:blip r:embed="rId4"/>
          <a:stretch>
            <a:fillRect/>
          </a:stretch>
        </p:blipFill>
        <p:spPr>
          <a:xfrm>
            <a:off x="4379545" y="1572893"/>
            <a:ext cx="4051839" cy="3225264"/>
          </a:xfrm>
          <a:prstGeom prst="rect">
            <a:avLst/>
          </a:prstGeom>
        </p:spPr>
      </p:pic>
      <p:sp>
        <p:nvSpPr>
          <p:cNvPr id="12" name="TextBox 11">
            <a:extLst>
              <a:ext uri="{FF2B5EF4-FFF2-40B4-BE49-F238E27FC236}">
                <a16:creationId xmlns:a16="http://schemas.microsoft.com/office/drawing/2014/main" id="{D9C3E155-3774-9848-8143-2E0E601640B7}"/>
              </a:ext>
            </a:extLst>
          </p:cNvPr>
          <p:cNvSpPr txBox="1"/>
          <p:nvPr/>
        </p:nvSpPr>
        <p:spPr>
          <a:xfrm>
            <a:off x="5498626" y="4956609"/>
            <a:ext cx="2648410" cy="646331"/>
          </a:xfrm>
          <a:prstGeom prst="rect">
            <a:avLst/>
          </a:prstGeom>
          <a:noFill/>
        </p:spPr>
        <p:txBody>
          <a:bodyPr wrap="square" rtlCol="0">
            <a:spAutoFit/>
          </a:bodyPr>
          <a:lstStyle/>
          <a:p>
            <a:r>
              <a:rPr lang="en-US" dirty="0"/>
              <a:t>Goats in trees become birds or giraffes</a:t>
            </a:r>
          </a:p>
        </p:txBody>
      </p:sp>
    </p:spTree>
    <p:extLst>
      <p:ext uri="{BB962C8B-B14F-4D97-AF65-F5344CB8AC3E}">
        <p14:creationId xmlns:p14="http://schemas.microsoft.com/office/powerpoint/2010/main" val="3306843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C9ED-3D8D-1146-B338-BF2159FB7E35}"/>
              </a:ext>
            </a:extLst>
          </p:cNvPr>
          <p:cNvSpPr>
            <a:spLocks noGrp="1"/>
          </p:cNvSpPr>
          <p:nvPr>
            <p:ph type="title"/>
          </p:nvPr>
        </p:nvSpPr>
        <p:spPr/>
        <p:txBody>
          <a:bodyPr/>
          <a:lstStyle/>
          <a:p>
            <a:r>
              <a:rPr lang="en-US" dirty="0"/>
              <a:t>The structure problem</a:t>
            </a:r>
          </a:p>
        </p:txBody>
      </p:sp>
      <p:sp>
        <p:nvSpPr>
          <p:cNvPr id="3" name="TextBox 2">
            <a:extLst>
              <a:ext uri="{FF2B5EF4-FFF2-40B4-BE49-F238E27FC236}">
                <a16:creationId xmlns:a16="http://schemas.microsoft.com/office/drawing/2014/main" id="{AF113088-E57A-0A42-98F6-658281F543A7}"/>
              </a:ext>
            </a:extLst>
          </p:cNvPr>
          <p:cNvSpPr txBox="1"/>
          <p:nvPr/>
        </p:nvSpPr>
        <p:spPr>
          <a:xfrm>
            <a:off x="3687337" y="1869117"/>
            <a:ext cx="43615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Even though it is comparatively simple, this is still a structured object. </a:t>
            </a:r>
          </a:p>
          <a:p>
            <a:pPr marL="285750" indent="-285750">
              <a:buFont typeface="Arial" panose="020B0604020202020204" pitchFamily="34" charset="0"/>
              <a:buChar char="•"/>
            </a:pPr>
            <a:r>
              <a:rPr lang="en-US" dirty="0"/>
              <a:t>It has distinct parts, they are related to one another</a:t>
            </a:r>
          </a:p>
          <a:p>
            <a:pPr marL="285750" indent="-285750">
              <a:buFont typeface="Arial" panose="020B0604020202020204" pitchFamily="34" charset="0"/>
              <a:buChar char="•"/>
            </a:pPr>
            <a:r>
              <a:rPr lang="en-US" dirty="0"/>
              <a:t>There is a production method (writing) that tells you what the relations are </a:t>
            </a:r>
          </a:p>
          <a:p>
            <a:pPr marL="285750" indent="-285750">
              <a:buFont typeface="Arial" panose="020B0604020202020204" pitchFamily="34" charset="0"/>
              <a:buChar char="•"/>
            </a:pPr>
            <a:r>
              <a:rPr lang="en-US" dirty="0"/>
              <a:t>Human reasoning about these concepts exploits this knowledge</a:t>
            </a:r>
          </a:p>
          <a:p>
            <a:pPr marL="285750" indent="-285750">
              <a:buFont typeface="Arial" panose="020B0604020202020204" pitchFamily="34" charset="0"/>
              <a:buChar char="•"/>
            </a:pPr>
            <a:r>
              <a:rPr lang="en-US" dirty="0"/>
              <a:t>How do we build theories that do that?</a:t>
            </a:r>
          </a:p>
          <a:p>
            <a:endParaRPr lang="en-US" dirty="0"/>
          </a:p>
        </p:txBody>
      </p:sp>
      <p:pic>
        <p:nvPicPr>
          <p:cNvPr id="7" name="Picture 6">
            <a:extLst>
              <a:ext uri="{FF2B5EF4-FFF2-40B4-BE49-F238E27FC236}">
                <a16:creationId xmlns:a16="http://schemas.microsoft.com/office/drawing/2014/main" id="{7F782591-7791-764A-A72E-8B61A654EC29}"/>
              </a:ext>
            </a:extLst>
          </p:cNvPr>
          <p:cNvPicPr>
            <a:picLocks noChangeAspect="1"/>
          </p:cNvPicPr>
          <p:nvPr/>
        </p:nvPicPr>
        <p:blipFill>
          <a:blip r:embed="rId2"/>
          <a:stretch>
            <a:fillRect/>
          </a:stretch>
        </p:blipFill>
        <p:spPr>
          <a:xfrm>
            <a:off x="1787359" y="2436110"/>
            <a:ext cx="1397000" cy="1308100"/>
          </a:xfrm>
          <a:prstGeom prst="rect">
            <a:avLst/>
          </a:prstGeom>
        </p:spPr>
      </p:pic>
    </p:spTree>
    <p:extLst>
      <p:ext uri="{BB962C8B-B14F-4D97-AF65-F5344CB8AC3E}">
        <p14:creationId xmlns:p14="http://schemas.microsoft.com/office/powerpoint/2010/main" val="1193646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849-7B51-AA40-AC44-EA7545ADAFBE}"/>
              </a:ext>
            </a:extLst>
          </p:cNvPr>
          <p:cNvSpPr>
            <a:spLocks noGrp="1"/>
          </p:cNvSpPr>
          <p:nvPr>
            <p:ph type="title"/>
          </p:nvPr>
        </p:nvSpPr>
        <p:spPr/>
        <p:txBody>
          <a:bodyPr>
            <a:normAutofit fontScale="90000"/>
          </a:bodyPr>
          <a:lstStyle/>
          <a:p>
            <a:r>
              <a:rPr lang="en-US" dirty="0"/>
              <a:t>Human level concept learning with “Bayesian program induction”</a:t>
            </a:r>
          </a:p>
        </p:txBody>
      </p:sp>
      <p:sp>
        <p:nvSpPr>
          <p:cNvPr id="3" name="TextBox 2">
            <a:extLst>
              <a:ext uri="{FF2B5EF4-FFF2-40B4-BE49-F238E27FC236}">
                <a16:creationId xmlns:a16="http://schemas.microsoft.com/office/drawing/2014/main" id="{BC659D31-8842-1E4A-AEE5-D20567B9564A}"/>
              </a:ext>
            </a:extLst>
          </p:cNvPr>
          <p:cNvSpPr txBox="1"/>
          <p:nvPr/>
        </p:nvSpPr>
        <p:spPr>
          <a:xfrm>
            <a:off x="3833446" y="1348154"/>
            <a:ext cx="1751954" cy="369332"/>
          </a:xfrm>
          <a:prstGeom prst="rect">
            <a:avLst/>
          </a:prstGeom>
          <a:noFill/>
        </p:spPr>
        <p:txBody>
          <a:bodyPr wrap="none" rtlCol="0">
            <a:spAutoFit/>
          </a:bodyPr>
          <a:lstStyle/>
          <a:p>
            <a:r>
              <a:rPr lang="en-US" dirty="0"/>
              <a:t>(Lake et al 2015)</a:t>
            </a:r>
          </a:p>
        </p:txBody>
      </p:sp>
      <p:pic>
        <p:nvPicPr>
          <p:cNvPr id="6" name="Picture 5">
            <a:extLst>
              <a:ext uri="{FF2B5EF4-FFF2-40B4-BE49-F238E27FC236}">
                <a16:creationId xmlns:a16="http://schemas.microsoft.com/office/drawing/2014/main" id="{50EB8565-C6F4-7548-B349-81FBC19B7465}"/>
              </a:ext>
            </a:extLst>
          </p:cNvPr>
          <p:cNvPicPr>
            <a:picLocks noChangeAspect="1"/>
          </p:cNvPicPr>
          <p:nvPr/>
        </p:nvPicPr>
        <p:blipFill>
          <a:blip r:embed="rId3"/>
          <a:stretch>
            <a:fillRect/>
          </a:stretch>
        </p:blipFill>
        <p:spPr>
          <a:xfrm>
            <a:off x="2393950" y="2113573"/>
            <a:ext cx="4356100" cy="2959100"/>
          </a:xfrm>
          <a:prstGeom prst="rect">
            <a:avLst/>
          </a:prstGeom>
        </p:spPr>
      </p:pic>
    </p:spTree>
    <p:extLst>
      <p:ext uri="{BB962C8B-B14F-4D97-AF65-F5344CB8AC3E}">
        <p14:creationId xmlns:p14="http://schemas.microsoft.com/office/powerpoint/2010/main" val="2098819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0A6627-5DAD-D744-9C93-97B25EA84C50}"/>
              </a:ext>
            </a:extLst>
          </p:cNvPr>
          <p:cNvPicPr>
            <a:picLocks noChangeAspect="1"/>
          </p:cNvPicPr>
          <p:nvPr/>
        </p:nvPicPr>
        <p:blipFill>
          <a:blip r:embed="rId3"/>
          <a:stretch>
            <a:fillRect/>
          </a:stretch>
        </p:blipFill>
        <p:spPr>
          <a:xfrm>
            <a:off x="2438400" y="1905000"/>
            <a:ext cx="4267200" cy="3048000"/>
          </a:xfrm>
          <a:prstGeom prst="rect">
            <a:avLst/>
          </a:prstGeom>
        </p:spPr>
      </p:pic>
    </p:spTree>
    <p:extLst>
      <p:ext uri="{BB962C8B-B14F-4D97-AF65-F5344CB8AC3E}">
        <p14:creationId xmlns:p14="http://schemas.microsoft.com/office/powerpoint/2010/main" val="2802003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C9ED-3D8D-1146-B338-BF2159FB7E35}"/>
              </a:ext>
            </a:extLst>
          </p:cNvPr>
          <p:cNvSpPr>
            <a:spLocks noGrp="1"/>
          </p:cNvSpPr>
          <p:nvPr>
            <p:ph type="title"/>
          </p:nvPr>
        </p:nvSpPr>
        <p:spPr/>
        <p:txBody>
          <a:bodyPr/>
          <a:lstStyle/>
          <a:p>
            <a:r>
              <a:rPr lang="en-US" dirty="0"/>
              <a:t>Learning slow…</a:t>
            </a:r>
          </a:p>
        </p:txBody>
      </p:sp>
      <p:pic>
        <p:nvPicPr>
          <p:cNvPr id="4" name="Picture 3">
            <a:extLst>
              <a:ext uri="{FF2B5EF4-FFF2-40B4-BE49-F238E27FC236}">
                <a16:creationId xmlns:a16="http://schemas.microsoft.com/office/drawing/2014/main" id="{3CCB4DB2-047C-6544-80BC-65A1870F50AB}"/>
              </a:ext>
            </a:extLst>
          </p:cNvPr>
          <p:cNvPicPr>
            <a:picLocks noChangeAspect="1"/>
          </p:cNvPicPr>
          <p:nvPr/>
        </p:nvPicPr>
        <p:blipFill>
          <a:blip r:embed="rId2"/>
          <a:stretch>
            <a:fillRect/>
          </a:stretch>
        </p:blipFill>
        <p:spPr>
          <a:xfrm>
            <a:off x="265723" y="2063260"/>
            <a:ext cx="2794000" cy="2794000"/>
          </a:xfrm>
          <a:prstGeom prst="rect">
            <a:avLst/>
          </a:prstGeom>
        </p:spPr>
      </p:pic>
      <p:pic>
        <p:nvPicPr>
          <p:cNvPr id="6" name="Picture 5" descr="Animated GIF showing how the pattern of connection weights in an artificial neural network change over time as the model learns to make good predictions. (the link to the previous slide is that the learning rules in this network are very similar to the Rescorla-Wagner model)">
            <a:extLst>
              <a:ext uri="{FF2B5EF4-FFF2-40B4-BE49-F238E27FC236}">
                <a16:creationId xmlns:a16="http://schemas.microsoft.com/office/drawing/2014/main" id="{299A7C28-D9EC-9F40-9274-88EABD2BD6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7433" y="1633548"/>
            <a:ext cx="5372474" cy="3357796"/>
          </a:xfrm>
          <a:prstGeom prst="rect">
            <a:avLst/>
          </a:prstGeom>
        </p:spPr>
      </p:pic>
      <p:sp>
        <p:nvSpPr>
          <p:cNvPr id="3" name="TextBox 2">
            <a:extLst>
              <a:ext uri="{FF2B5EF4-FFF2-40B4-BE49-F238E27FC236}">
                <a16:creationId xmlns:a16="http://schemas.microsoft.com/office/drawing/2014/main" id="{AF113088-E57A-0A42-98F6-658281F543A7}"/>
              </a:ext>
            </a:extLst>
          </p:cNvPr>
          <p:cNvSpPr txBox="1"/>
          <p:nvPr/>
        </p:nvSpPr>
        <p:spPr>
          <a:xfrm>
            <a:off x="3669322" y="5228493"/>
            <a:ext cx="4338560" cy="646331"/>
          </a:xfrm>
          <a:prstGeom prst="rect">
            <a:avLst/>
          </a:prstGeom>
          <a:noFill/>
        </p:spPr>
        <p:txBody>
          <a:bodyPr wrap="none" rtlCol="0">
            <a:spAutoFit/>
          </a:bodyPr>
          <a:lstStyle/>
          <a:p>
            <a:r>
              <a:rPr lang="en-US" dirty="0"/>
              <a:t>Each epoch is about 150 trials</a:t>
            </a:r>
          </a:p>
          <a:p>
            <a:r>
              <a:rPr lang="en-US" dirty="0"/>
              <a:t>This learning unfolds over 750,000 episodes </a:t>
            </a:r>
          </a:p>
        </p:txBody>
      </p:sp>
    </p:spTree>
    <p:extLst>
      <p:ext uri="{BB962C8B-B14F-4D97-AF65-F5344CB8AC3E}">
        <p14:creationId xmlns:p14="http://schemas.microsoft.com/office/powerpoint/2010/main" val="2951367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46492-6BCA-F94E-B703-D9D411232614}"/>
              </a:ext>
            </a:extLst>
          </p:cNvPr>
          <p:cNvPicPr>
            <a:picLocks noChangeAspect="1"/>
          </p:cNvPicPr>
          <p:nvPr/>
        </p:nvPicPr>
        <p:blipFill>
          <a:blip r:embed="rId3"/>
          <a:stretch>
            <a:fillRect/>
          </a:stretch>
        </p:blipFill>
        <p:spPr>
          <a:xfrm>
            <a:off x="2393950" y="1924050"/>
            <a:ext cx="4356100" cy="3009900"/>
          </a:xfrm>
          <a:prstGeom prst="rect">
            <a:avLst/>
          </a:prstGeom>
        </p:spPr>
      </p:pic>
    </p:spTree>
    <p:extLst>
      <p:ext uri="{BB962C8B-B14F-4D97-AF65-F5344CB8AC3E}">
        <p14:creationId xmlns:p14="http://schemas.microsoft.com/office/powerpoint/2010/main" val="2402391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16E13-6DEB-814C-8BDA-46ACF55D231D}"/>
              </a:ext>
            </a:extLst>
          </p:cNvPr>
          <p:cNvPicPr>
            <a:picLocks noChangeAspect="1"/>
          </p:cNvPicPr>
          <p:nvPr/>
        </p:nvPicPr>
        <p:blipFill>
          <a:blip r:embed="rId3"/>
          <a:stretch>
            <a:fillRect/>
          </a:stretch>
        </p:blipFill>
        <p:spPr>
          <a:xfrm>
            <a:off x="2413000" y="1949450"/>
            <a:ext cx="4318000" cy="2959100"/>
          </a:xfrm>
          <a:prstGeom prst="rect">
            <a:avLst/>
          </a:prstGeom>
        </p:spPr>
      </p:pic>
    </p:spTree>
    <p:extLst>
      <p:ext uri="{BB962C8B-B14F-4D97-AF65-F5344CB8AC3E}">
        <p14:creationId xmlns:p14="http://schemas.microsoft.com/office/powerpoint/2010/main" val="3599499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A153D-313C-7149-AB72-454B70A906A4}"/>
              </a:ext>
            </a:extLst>
          </p:cNvPr>
          <p:cNvPicPr>
            <a:picLocks noChangeAspect="1"/>
          </p:cNvPicPr>
          <p:nvPr/>
        </p:nvPicPr>
        <p:blipFill>
          <a:blip r:embed="rId3"/>
          <a:stretch>
            <a:fillRect/>
          </a:stretch>
        </p:blipFill>
        <p:spPr>
          <a:xfrm>
            <a:off x="2425700" y="1987550"/>
            <a:ext cx="4292600" cy="2882900"/>
          </a:xfrm>
          <a:prstGeom prst="rect">
            <a:avLst/>
          </a:prstGeom>
        </p:spPr>
      </p:pic>
    </p:spTree>
    <p:extLst>
      <p:ext uri="{BB962C8B-B14F-4D97-AF65-F5344CB8AC3E}">
        <p14:creationId xmlns:p14="http://schemas.microsoft.com/office/powerpoint/2010/main" val="1857297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16917-CFB8-6643-A180-1EE02AFFFE03}"/>
              </a:ext>
            </a:extLst>
          </p:cNvPr>
          <p:cNvPicPr>
            <a:picLocks noChangeAspect="1"/>
          </p:cNvPicPr>
          <p:nvPr/>
        </p:nvPicPr>
        <p:blipFill>
          <a:blip r:embed="rId3"/>
          <a:stretch>
            <a:fillRect/>
          </a:stretch>
        </p:blipFill>
        <p:spPr>
          <a:xfrm>
            <a:off x="2457450" y="1955800"/>
            <a:ext cx="4229100" cy="2946400"/>
          </a:xfrm>
          <a:prstGeom prst="rect">
            <a:avLst/>
          </a:prstGeom>
        </p:spPr>
      </p:pic>
    </p:spTree>
    <p:extLst>
      <p:ext uri="{BB962C8B-B14F-4D97-AF65-F5344CB8AC3E}">
        <p14:creationId xmlns:p14="http://schemas.microsoft.com/office/powerpoint/2010/main" val="895722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C09B-F774-9D4A-A737-22DA49A14074}"/>
              </a:ext>
            </a:extLst>
          </p:cNvPr>
          <p:cNvSpPr>
            <a:spLocks noGrp="1"/>
          </p:cNvSpPr>
          <p:nvPr>
            <p:ph type="title"/>
          </p:nvPr>
        </p:nvSpPr>
        <p:spPr/>
        <p:txBody>
          <a:bodyPr/>
          <a:lstStyle/>
          <a:p>
            <a:r>
              <a:rPr lang="en-US" dirty="0"/>
              <a:t>A library of visual concepts</a:t>
            </a:r>
          </a:p>
        </p:txBody>
      </p:sp>
      <p:pic>
        <p:nvPicPr>
          <p:cNvPr id="4" name="Picture 3">
            <a:extLst>
              <a:ext uri="{FF2B5EF4-FFF2-40B4-BE49-F238E27FC236}">
                <a16:creationId xmlns:a16="http://schemas.microsoft.com/office/drawing/2014/main" id="{C9DDD2AB-A922-9B47-8AB0-2D3B9F1BAC0D}"/>
              </a:ext>
            </a:extLst>
          </p:cNvPr>
          <p:cNvPicPr>
            <a:picLocks noChangeAspect="1"/>
          </p:cNvPicPr>
          <p:nvPr/>
        </p:nvPicPr>
        <p:blipFill>
          <a:blip r:embed="rId2"/>
          <a:stretch>
            <a:fillRect/>
          </a:stretch>
        </p:blipFill>
        <p:spPr>
          <a:xfrm>
            <a:off x="0" y="1548853"/>
            <a:ext cx="9144000" cy="4299553"/>
          </a:xfrm>
          <a:prstGeom prst="rect">
            <a:avLst/>
          </a:prstGeom>
        </p:spPr>
      </p:pic>
    </p:spTree>
    <p:extLst>
      <p:ext uri="{BB962C8B-B14F-4D97-AF65-F5344CB8AC3E}">
        <p14:creationId xmlns:p14="http://schemas.microsoft.com/office/powerpoint/2010/main" val="916023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C09B-F774-9D4A-A737-22DA49A14074}"/>
              </a:ext>
            </a:extLst>
          </p:cNvPr>
          <p:cNvSpPr>
            <a:spLocks noGrp="1"/>
          </p:cNvSpPr>
          <p:nvPr>
            <p:ph type="title"/>
          </p:nvPr>
        </p:nvSpPr>
        <p:spPr/>
        <p:txBody>
          <a:bodyPr>
            <a:normAutofit fontScale="90000"/>
          </a:bodyPr>
          <a:lstStyle/>
          <a:p>
            <a:r>
              <a:rPr lang="en-US" dirty="0"/>
              <a:t>A generative “language” for characters</a:t>
            </a:r>
          </a:p>
        </p:txBody>
      </p:sp>
      <p:pic>
        <p:nvPicPr>
          <p:cNvPr id="5" name="Picture 4">
            <a:extLst>
              <a:ext uri="{FF2B5EF4-FFF2-40B4-BE49-F238E27FC236}">
                <a16:creationId xmlns:a16="http://schemas.microsoft.com/office/drawing/2014/main" id="{5F6EC88D-948A-0A4B-BF7B-4A65DB96FC9D}"/>
              </a:ext>
            </a:extLst>
          </p:cNvPr>
          <p:cNvPicPr>
            <a:picLocks noChangeAspect="1"/>
          </p:cNvPicPr>
          <p:nvPr/>
        </p:nvPicPr>
        <p:blipFill>
          <a:blip r:embed="rId2"/>
          <a:stretch>
            <a:fillRect/>
          </a:stretch>
        </p:blipFill>
        <p:spPr>
          <a:xfrm>
            <a:off x="0" y="1207009"/>
            <a:ext cx="9144000" cy="5293017"/>
          </a:xfrm>
          <a:prstGeom prst="rect">
            <a:avLst/>
          </a:prstGeom>
        </p:spPr>
      </p:pic>
    </p:spTree>
    <p:extLst>
      <p:ext uri="{BB962C8B-B14F-4D97-AF65-F5344CB8AC3E}">
        <p14:creationId xmlns:p14="http://schemas.microsoft.com/office/powerpoint/2010/main" val="1299102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C09B-F774-9D4A-A737-22DA49A14074}"/>
              </a:ext>
            </a:extLst>
          </p:cNvPr>
          <p:cNvSpPr>
            <a:spLocks noGrp="1"/>
          </p:cNvSpPr>
          <p:nvPr>
            <p:ph type="title"/>
          </p:nvPr>
        </p:nvSpPr>
        <p:spPr/>
        <p:txBody>
          <a:bodyPr>
            <a:normAutofit/>
          </a:bodyPr>
          <a:lstStyle/>
          <a:p>
            <a:r>
              <a:rPr lang="en-US" dirty="0"/>
              <a:t>Grammar allows structure learning</a:t>
            </a:r>
          </a:p>
        </p:txBody>
      </p:sp>
      <p:pic>
        <p:nvPicPr>
          <p:cNvPr id="4" name="Picture 3">
            <a:extLst>
              <a:ext uri="{FF2B5EF4-FFF2-40B4-BE49-F238E27FC236}">
                <a16:creationId xmlns:a16="http://schemas.microsoft.com/office/drawing/2014/main" id="{34A55F83-A970-BF45-9387-4B8B8EDE9696}"/>
              </a:ext>
            </a:extLst>
          </p:cNvPr>
          <p:cNvPicPr>
            <a:picLocks noChangeAspect="1"/>
          </p:cNvPicPr>
          <p:nvPr/>
        </p:nvPicPr>
        <p:blipFill>
          <a:blip r:embed="rId2"/>
          <a:stretch>
            <a:fillRect/>
          </a:stretch>
        </p:blipFill>
        <p:spPr>
          <a:xfrm>
            <a:off x="1853712" y="1207009"/>
            <a:ext cx="5212080" cy="5486400"/>
          </a:xfrm>
          <a:prstGeom prst="rect">
            <a:avLst/>
          </a:prstGeom>
        </p:spPr>
      </p:pic>
    </p:spTree>
    <p:extLst>
      <p:ext uri="{BB962C8B-B14F-4D97-AF65-F5344CB8AC3E}">
        <p14:creationId xmlns:p14="http://schemas.microsoft.com/office/powerpoint/2010/main" val="2127220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6275-DA85-D940-9F50-4F712E09906D}"/>
              </a:ext>
            </a:extLst>
          </p:cNvPr>
          <p:cNvSpPr>
            <a:spLocks noGrp="1"/>
          </p:cNvSpPr>
          <p:nvPr>
            <p:ph type="title"/>
          </p:nvPr>
        </p:nvSpPr>
        <p:spPr/>
        <p:txBody>
          <a:bodyPr>
            <a:normAutofit fontScale="90000"/>
          </a:bodyPr>
          <a:lstStyle/>
          <a:p>
            <a:r>
              <a:rPr lang="en-US" dirty="0"/>
              <a:t>Structure allows smart generalization!</a:t>
            </a:r>
          </a:p>
        </p:txBody>
      </p:sp>
      <p:pic>
        <p:nvPicPr>
          <p:cNvPr id="4" name="Picture 3">
            <a:extLst>
              <a:ext uri="{FF2B5EF4-FFF2-40B4-BE49-F238E27FC236}">
                <a16:creationId xmlns:a16="http://schemas.microsoft.com/office/drawing/2014/main" id="{0718D934-F4EB-B042-9669-5D4AEAF272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5234" y="1207009"/>
            <a:ext cx="5493531" cy="5123774"/>
          </a:xfrm>
          <a:prstGeom prst="rect">
            <a:avLst/>
          </a:prstGeom>
        </p:spPr>
      </p:pic>
    </p:spTree>
    <p:extLst>
      <p:ext uri="{BB962C8B-B14F-4D97-AF65-F5344CB8AC3E}">
        <p14:creationId xmlns:p14="http://schemas.microsoft.com/office/powerpoint/2010/main" val="2040439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4397-4B76-ED4E-AF42-F5118AA0F86F}"/>
              </a:ext>
            </a:extLst>
          </p:cNvPr>
          <p:cNvSpPr>
            <a:spLocks noGrp="1"/>
          </p:cNvSpPr>
          <p:nvPr>
            <p:ph type="title"/>
          </p:nvPr>
        </p:nvSpPr>
        <p:spPr>
          <a:xfrm>
            <a:off x="529796" y="2564629"/>
            <a:ext cx="7886700" cy="841882"/>
          </a:xfrm>
        </p:spPr>
        <p:txBody>
          <a:bodyPr/>
          <a:lstStyle/>
          <a:p>
            <a:r>
              <a:rPr lang="en-US" dirty="0"/>
              <a:t>Thanks!</a:t>
            </a:r>
          </a:p>
        </p:txBody>
      </p:sp>
    </p:spTree>
    <p:extLst>
      <p:ext uri="{BB962C8B-B14F-4D97-AF65-F5344CB8AC3E}">
        <p14:creationId xmlns:p14="http://schemas.microsoft.com/office/powerpoint/2010/main" val="139346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C9ED-3D8D-1146-B338-BF2159FB7E35}"/>
              </a:ext>
            </a:extLst>
          </p:cNvPr>
          <p:cNvSpPr>
            <a:spLocks noGrp="1"/>
          </p:cNvSpPr>
          <p:nvPr>
            <p:ph type="title"/>
          </p:nvPr>
        </p:nvSpPr>
        <p:spPr/>
        <p:txBody>
          <a:bodyPr/>
          <a:lstStyle/>
          <a:p>
            <a:r>
              <a:rPr lang="en-US" dirty="0"/>
              <a:t>Learning fast…</a:t>
            </a:r>
          </a:p>
        </p:txBody>
      </p:sp>
      <p:sp>
        <p:nvSpPr>
          <p:cNvPr id="3" name="TextBox 2">
            <a:extLst>
              <a:ext uri="{FF2B5EF4-FFF2-40B4-BE49-F238E27FC236}">
                <a16:creationId xmlns:a16="http://schemas.microsoft.com/office/drawing/2014/main" id="{AF113088-E57A-0A42-98F6-658281F543A7}"/>
              </a:ext>
            </a:extLst>
          </p:cNvPr>
          <p:cNvSpPr txBox="1"/>
          <p:nvPr/>
        </p:nvSpPr>
        <p:spPr>
          <a:xfrm>
            <a:off x="2372150" y="3871801"/>
            <a:ext cx="4205190" cy="369332"/>
          </a:xfrm>
          <a:prstGeom prst="rect">
            <a:avLst/>
          </a:prstGeom>
          <a:noFill/>
        </p:spPr>
        <p:txBody>
          <a:bodyPr wrap="none" rtlCol="0">
            <a:spAutoFit/>
          </a:bodyPr>
          <a:lstStyle/>
          <a:p>
            <a:r>
              <a:rPr lang="en-US" dirty="0"/>
              <a:t>Here is a letter written in an alien alphabet</a:t>
            </a:r>
          </a:p>
        </p:txBody>
      </p:sp>
      <p:pic>
        <p:nvPicPr>
          <p:cNvPr id="7" name="Picture 6">
            <a:extLst>
              <a:ext uri="{FF2B5EF4-FFF2-40B4-BE49-F238E27FC236}">
                <a16:creationId xmlns:a16="http://schemas.microsoft.com/office/drawing/2014/main" id="{7F782591-7791-764A-A72E-8B61A654EC29}"/>
              </a:ext>
            </a:extLst>
          </p:cNvPr>
          <p:cNvPicPr>
            <a:picLocks noChangeAspect="1"/>
          </p:cNvPicPr>
          <p:nvPr/>
        </p:nvPicPr>
        <p:blipFill>
          <a:blip r:embed="rId2"/>
          <a:stretch>
            <a:fillRect/>
          </a:stretch>
        </p:blipFill>
        <p:spPr>
          <a:xfrm>
            <a:off x="3669322" y="2563701"/>
            <a:ext cx="1397000" cy="1308100"/>
          </a:xfrm>
          <a:prstGeom prst="rect">
            <a:avLst/>
          </a:prstGeom>
        </p:spPr>
      </p:pic>
      <p:sp>
        <p:nvSpPr>
          <p:cNvPr id="8" name="TextBox 7">
            <a:extLst>
              <a:ext uri="{FF2B5EF4-FFF2-40B4-BE49-F238E27FC236}">
                <a16:creationId xmlns:a16="http://schemas.microsoft.com/office/drawing/2014/main" id="{78654111-8E48-D848-AD1E-39B04952636B}"/>
              </a:ext>
            </a:extLst>
          </p:cNvPr>
          <p:cNvSpPr txBox="1"/>
          <p:nvPr/>
        </p:nvSpPr>
        <p:spPr>
          <a:xfrm>
            <a:off x="2478761" y="4198601"/>
            <a:ext cx="3863109" cy="369332"/>
          </a:xfrm>
          <a:prstGeom prst="rect">
            <a:avLst/>
          </a:prstGeom>
          <a:noFill/>
        </p:spPr>
        <p:txBody>
          <a:bodyPr wrap="none" rtlCol="0">
            <a:spAutoFit/>
          </a:bodyPr>
          <a:lstStyle/>
          <a:p>
            <a:r>
              <a:rPr lang="en-US" dirty="0"/>
              <a:t>Please write down nine more examples</a:t>
            </a:r>
          </a:p>
        </p:txBody>
      </p:sp>
    </p:spTree>
    <p:extLst>
      <p:ext uri="{BB962C8B-B14F-4D97-AF65-F5344CB8AC3E}">
        <p14:creationId xmlns:p14="http://schemas.microsoft.com/office/powerpoint/2010/main" val="363392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C9ED-3D8D-1146-B338-BF2159FB7E35}"/>
              </a:ext>
            </a:extLst>
          </p:cNvPr>
          <p:cNvSpPr>
            <a:spLocks noGrp="1"/>
          </p:cNvSpPr>
          <p:nvPr>
            <p:ph type="title"/>
          </p:nvPr>
        </p:nvSpPr>
        <p:spPr/>
        <p:txBody>
          <a:bodyPr>
            <a:normAutofit fontScale="90000"/>
          </a:bodyPr>
          <a:lstStyle/>
          <a:p>
            <a:r>
              <a:rPr lang="en-US" dirty="0"/>
              <a:t>A “Turing test”:  Which is the human and which is the machine?</a:t>
            </a:r>
          </a:p>
        </p:txBody>
      </p:sp>
      <p:pic>
        <p:nvPicPr>
          <p:cNvPr id="5" name="Picture 4">
            <a:extLst>
              <a:ext uri="{FF2B5EF4-FFF2-40B4-BE49-F238E27FC236}">
                <a16:creationId xmlns:a16="http://schemas.microsoft.com/office/drawing/2014/main" id="{17C1E0E7-F7E8-CF4F-A993-6DE7AE5C9BED}"/>
              </a:ext>
            </a:extLst>
          </p:cNvPr>
          <p:cNvPicPr>
            <a:picLocks noChangeAspect="1"/>
          </p:cNvPicPr>
          <p:nvPr/>
        </p:nvPicPr>
        <p:blipFill>
          <a:blip r:embed="rId2"/>
          <a:stretch>
            <a:fillRect/>
          </a:stretch>
        </p:blipFill>
        <p:spPr>
          <a:xfrm>
            <a:off x="2044700" y="1789364"/>
            <a:ext cx="5054600" cy="3378200"/>
          </a:xfrm>
          <a:prstGeom prst="rect">
            <a:avLst/>
          </a:prstGeom>
        </p:spPr>
      </p:pic>
      <p:sp>
        <p:nvSpPr>
          <p:cNvPr id="4" name="TextBox 3">
            <a:extLst>
              <a:ext uri="{FF2B5EF4-FFF2-40B4-BE49-F238E27FC236}">
                <a16:creationId xmlns:a16="http://schemas.microsoft.com/office/drawing/2014/main" id="{163E8607-51B1-BB4B-AA2B-F64B34D48224}"/>
              </a:ext>
            </a:extLst>
          </p:cNvPr>
          <p:cNvSpPr txBox="1"/>
          <p:nvPr/>
        </p:nvSpPr>
        <p:spPr>
          <a:xfrm>
            <a:off x="2202316" y="5426753"/>
            <a:ext cx="5123518" cy="646331"/>
          </a:xfrm>
          <a:prstGeom prst="rect">
            <a:avLst/>
          </a:prstGeom>
          <a:noFill/>
        </p:spPr>
        <p:txBody>
          <a:bodyPr wrap="square" rtlCol="0">
            <a:spAutoFit/>
          </a:bodyPr>
          <a:lstStyle/>
          <a:p>
            <a:r>
              <a:rPr lang="en-US" dirty="0"/>
              <a:t>The puzzle: How does a human (or machine) do this “one-shot generalization” if learning is slow??? </a:t>
            </a:r>
          </a:p>
        </p:txBody>
      </p:sp>
    </p:spTree>
    <p:extLst>
      <p:ext uri="{BB962C8B-B14F-4D97-AF65-F5344CB8AC3E}">
        <p14:creationId xmlns:p14="http://schemas.microsoft.com/office/powerpoint/2010/main" val="18639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5023F-1E70-B44F-AC0E-EAD5877F2619}"/>
              </a:ext>
            </a:extLst>
          </p:cNvPr>
          <p:cNvSpPr>
            <a:spLocks noGrp="1"/>
          </p:cNvSpPr>
          <p:nvPr>
            <p:ph type="title"/>
          </p:nvPr>
        </p:nvSpPr>
        <p:spPr/>
        <p:txBody>
          <a:bodyPr/>
          <a:lstStyle/>
          <a:p>
            <a:r>
              <a:rPr lang="en-US" dirty="0"/>
              <a:t>Structure of the lecture</a:t>
            </a:r>
          </a:p>
        </p:txBody>
      </p:sp>
      <p:sp>
        <p:nvSpPr>
          <p:cNvPr id="3" name="Content Placeholder 2">
            <a:extLst>
              <a:ext uri="{FF2B5EF4-FFF2-40B4-BE49-F238E27FC236}">
                <a16:creationId xmlns:a16="http://schemas.microsoft.com/office/drawing/2014/main" id="{4390FFFE-BEA0-9642-9FE0-45B7426018FC}"/>
              </a:ext>
            </a:extLst>
          </p:cNvPr>
          <p:cNvSpPr>
            <a:spLocks noGrp="1"/>
          </p:cNvSpPr>
          <p:nvPr>
            <p:ph idx="1"/>
          </p:nvPr>
        </p:nvSpPr>
        <p:spPr/>
        <p:txBody>
          <a:bodyPr/>
          <a:lstStyle/>
          <a:p>
            <a:r>
              <a:rPr lang="en-US" dirty="0"/>
              <a:t>What is Bayesian reasoning?</a:t>
            </a:r>
          </a:p>
          <a:p>
            <a:r>
              <a:rPr lang="en-US" dirty="0"/>
              <a:t>Two examples of psychological models</a:t>
            </a:r>
          </a:p>
          <a:p>
            <a:pPr lvl="1"/>
            <a:r>
              <a:rPr lang="en-US" dirty="0"/>
              <a:t>Coincidence detection</a:t>
            </a:r>
          </a:p>
          <a:p>
            <a:pPr lvl="1"/>
            <a:r>
              <a:rPr lang="en-US" dirty="0"/>
              <a:t>Perceptual magnet effect</a:t>
            </a:r>
          </a:p>
          <a:p>
            <a:r>
              <a:rPr lang="en-US" dirty="0"/>
              <a:t>Linking Bayesian cognitive models with Bayesian machine learning</a:t>
            </a:r>
          </a:p>
        </p:txBody>
      </p:sp>
    </p:spTree>
    <p:extLst>
      <p:ext uri="{BB962C8B-B14F-4D97-AF65-F5344CB8AC3E}">
        <p14:creationId xmlns:p14="http://schemas.microsoft.com/office/powerpoint/2010/main" val="2610964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xfrm>
            <a:off x="871700" y="1260209"/>
            <a:ext cx="7358063" cy="685550"/>
          </a:xfrm>
          <a:prstGeom prst="rect">
            <a:avLst/>
          </a:prstGeom>
        </p:spPr>
        <p:txBody>
          <a:bodyPr/>
          <a:lstStyle/>
          <a:p>
            <a:pPr algn="ctr"/>
            <a:r>
              <a:rPr lang="en-AU" dirty="0"/>
              <a:t>Learning with Bayes’ rule</a:t>
            </a:r>
            <a:endParaRPr dirty="0"/>
          </a:p>
        </p:txBody>
      </p:sp>
      <p:pic>
        <p:nvPicPr>
          <p:cNvPr id="3" name="Picture 2">
            <a:extLst>
              <a:ext uri="{FF2B5EF4-FFF2-40B4-BE49-F238E27FC236}">
                <a16:creationId xmlns:a16="http://schemas.microsoft.com/office/drawing/2014/main" id="{26478821-4A4D-D34E-9216-1E89A8E50D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2395" y="2035491"/>
            <a:ext cx="6856671" cy="3897476"/>
          </a:xfrm>
          <a:prstGeom prst="rect">
            <a:avLst/>
          </a:prstGeom>
        </p:spPr>
      </p:pic>
    </p:spTree>
    <p:extLst>
      <p:ext uri="{BB962C8B-B14F-4D97-AF65-F5344CB8AC3E}">
        <p14:creationId xmlns:p14="http://schemas.microsoft.com/office/powerpoint/2010/main" val="2367699941"/>
      </p:ext>
    </p:extLst>
  </p:cSld>
  <p:clrMapOvr>
    <a:masterClrMapping/>
  </p:clrMapOvr>
  <p:transition spd="slow"/>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5892</TotalTime>
  <Words>1770</Words>
  <Application>Microsoft Macintosh PowerPoint</Application>
  <PresentationFormat>On-screen Show (4:3)</PresentationFormat>
  <Paragraphs>218</Paragraphs>
  <Slides>58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Gill Sans MT</vt:lpstr>
      <vt:lpstr>Office Theme</vt:lpstr>
      <vt:lpstr>PowerPoint Presentation</vt:lpstr>
      <vt:lpstr>Where are we?</vt:lpstr>
      <vt:lpstr>Why do networks get this wrong?</vt:lpstr>
      <vt:lpstr>Why do networks get this wrong?</vt:lpstr>
      <vt:lpstr>Learning slow…</vt:lpstr>
      <vt:lpstr>Learning fast…</vt:lpstr>
      <vt:lpstr>A “Turing test”:  Which is the human and which is the machine?</vt:lpstr>
      <vt:lpstr>Structure of the lecture</vt:lpstr>
      <vt:lpstr>Learning with Bayes’ rule</vt:lpstr>
      <vt:lpstr>PowerPoint Presentation</vt:lpstr>
      <vt:lpstr>What happened here? An example of Bayesian reasoning</vt:lpstr>
      <vt:lpstr>There are many possible explanations</vt:lpstr>
      <vt:lpstr>Let’s consider two of them</vt:lpstr>
      <vt:lpstr>Prior beliefs</vt:lpstr>
      <vt:lpstr>Some data</vt:lpstr>
      <vt:lpstr>Likelihood of the data</vt:lpstr>
      <vt:lpstr>Likelihood of the data</vt:lpstr>
      <vt:lpstr>Likelihood of the data</vt:lpstr>
      <vt:lpstr>Posterior beliefs</vt:lpstr>
      <vt:lpstr>But I have many hypotheses?</vt:lpstr>
      <vt:lpstr>Prior probabilities for all hypotheses</vt:lpstr>
      <vt:lpstr>Likelihoods for the data,  according to each hypothesis</vt:lpstr>
      <vt:lpstr>Prior x Likelihood</vt:lpstr>
      <vt:lpstr>Prior x Likelihood</vt:lpstr>
      <vt:lpstr>Bayes’ rule</vt:lpstr>
      <vt:lpstr>Bayes’ rule</vt:lpstr>
      <vt:lpstr>Bayesian models of cognition</vt:lpstr>
      <vt:lpstr>Mere coincidence? Or something else?</vt:lpstr>
      <vt:lpstr>Coincidences model</vt:lpstr>
      <vt:lpstr>Coincidences model</vt:lpstr>
      <vt:lpstr>Coincidences in space</vt:lpstr>
      <vt:lpstr>Coincidences in space</vt:lpstr>
      <vt:lpstr>Coincidences in space</vt:lpstr>
      <vt:lpstr>Coincidences in time</vt:lpstr>
      <vt:lpstr>But it’s complicated…</vt:lpstr>
      <vt:lpstr>But it’s complicated…</vt:lpstr>
      <vt:lpstr>But it’s complicated…</vt:lpstr>
      <vt:lpstr>Bayesian models of cognition</vt:lpstr>
      <vt:lpstr>Bayesian perceptual magnets</vt:lpstr>
      <vt:lpstr>Bayesian perceptual magnets</vt:lpstr>
      <vt:lpstr>Bayesian perceptual magnets</vt:lpstr>
      <vt:lpstr>Bayesian perceptual magnets</vt:lpstr>
      <vt:lpstr>Bayesian perceptual magnets</vt:lpstr>
      <vt:lpstr>Bayesian perceptual magnets</vt:lpstr>
      <vt:lpstr>Connecting Bayesian cognitive models with Bayesian machine learning</vt:lpstr>
      <vt:lpstr>The structure problem</vt:lpstr>
      <vt:lpstr>The structure problem</vt:lpstr>
      <vt:lpstr>Human level concept learning with “Bayesian program induction”</vt:lpstr>
      <vt:lpstr>PowerPoint Presentation</vt:lpstr>
      <vt:lpstr>PowerPoint Presentation</vt:lpstr>
      <vt:lpstr>PowerPoint Presentation</vt:lpstr>
      <vt:lpstr>PowerPoint Presentation</vt:lpstr>
      <vt:lpstr>PowerPoint Presentation</vt:lpstr>
      <vt:lpstr>A library of visual concepts</vt:lpstr>
      <vt:lpstr>A generative “language” for characters</vt:lpstr>
      <vt:lpstr>Grammar allows structure learning</vt:lpstr>
      <vt:lpstr>Structure allows smart generalization!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Attention</dc:title>
  <dc:creator>Dan Navarro</dc:creator>
  <cp:lastModifiedBy>Danielle Navarro</cp:lastModifiedBy>
  <cp:revision>260</cp:revision>
  <dcterms:created xsi:type="dcterms:W3CDTF">2016-06-27T23:42:31Z</dcterms:created>
  <dcterms:modified xsi:type="dcterms:W3CDTF">2018-10-01T07:35:46Z</dcterms:modified>
</cp:coreProperties>
</file>